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77" r:id="rId7"/>
    <p:sldId id="278" r:id="rId8"/>
    <p:sldId id="279" r:id="rId9"/>
    <p:sldId id="291" r:id="rId10"/>
    <p:sldId id="294" r:id="rId11"/>
    <p:sldId id="293" r:id="rId12"/>
    <p:sldId id="295" r:id="rId13"/>
    <p:sldId id="296" r:id="rId14"/>
    <p:sldId id="297" r:id="rId15"/>
    <p:sldId id="298" r:id="rId16"/>
    <p:sldId id="299" r:id="rId17"/>
    <p:sldId id="300" r:id="rId18"/>
    <p:sldId id="281" r:id="rId19"/>
    <p:sldId id="280" r:id="rId20"/>
    <p:sldId id="301" r:id="rId21"/>
    <p:sldId id="302" r:id="rId22"/>
    <p:sldId id="263" r:id="rId23"/>
    <p:sldId id="264" r:id="rId24"/>
    <p:sldId id="282" r:id="rId25"/>
    <p:sldId id="303" r:id="rId26"/>
    <p:sldId id="290" r:id="rId27"/>
    <p:sldId id="287" r:id="rId28"/>
    <p:sldId id="286" r:id="rId29"/>
    <p:sldId id="267" r:id="rId30"/>
    <p:sldId id="304" r:id="rId31"/>
    <p:sldId id="268" r:id="rId32"/>
    <p:sldId id="269" r:id="rId33"/>
    <p:sldId id="270" r:id="rId34"/>
    <p:sldId id="271" r:id="rId35"/>
    <p:sldId id="305" r:id="rId36"/>
    <p:sldId id="274" r:id="rId37"/>
    <p:sldId id="266" r:id="rId38"/>
    <p:sldId id="285" r:id="rId39"/>
    <p:sldId id="276" r:id="rId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sLlMoTleXBwo7R7Q301Pipc5x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
        <p:nvSpPr>
          <p:cNvPr id="89" name="Google Shape;89;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IN"/>
              <a:t>BATCH NO:                   PRESENTED DATE:</a:t>
            </a:r>
            <a:endParaRPr/>
          </a:p>
        </p:txBody>
      </p:sp>
      <p:sp>
        <p:nvSpPr>
          <p:cNvPr id="90" name="Google Shape;90;p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REVIEW-I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cd1879ef8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cd1879ef89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2cd1879ef89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56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2126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9" name="Google Shape;29;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5" name="Google Shape;3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2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2" name="Google Shape;62;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9"/>
          <p:cNvSpPr>
            <a:spLocks noGrp="1"/>
          </p:cNvSpPr>
          <p:nvPr>
            <p:ph type="pic" idx="2"/>
          </p:nvPr>
        </p:nvSpPr>
        <p:spPr>
          <a:xfrm>
            <a:off x="1792288" y="612775"/>
            <a:ext cx="5486400" cy="4114800"/>
          </a:xfrm>
          <a:prstGeom prst="rect">
            <a:avLst/>
          </a:prstGeom>
          <a:noFill/>
          <a:ln>
            <a:noFill/>
          </a:ln>
        </p:spPr>
      </p:sp>
      <p:sp>
        <p:nvSpPr>
          <p:cNvPr id="69" name="Google Shape;69;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15" name="Google Shape;15;p20"/>
          <p:cNvPicPr preferRelativeResize="0"/>
          <p:nvPr/>
        </p:nvPicPr>
        <p:blipFill rotWithShape="1">
          <a:blip r:embed="rId13">
            <a:alphaModFix/>
          </a:blip>
          <a:srcRect/>
          <a:stretch/>
        </p:blipFill>
        <p:spPr>
          <a:xfrm>
            <a:off x="7316787" y="197732"/>
            <a:ext cx="1370013" cy="137001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owardsdatascience.com/unet-line-by-line-explanation-9b191c76baf5"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figshare.com/articles/dataset/brain_tumor_dataset/1512427/5" TargetMode="External"/><Relationship Id="rId5" Type="http://schemas.openxmlformats.org/officeDocument/2006/relationships/hyperlink" Target="https://www.mayoclinic.org/diseases-conditions/glioma/symptoms-causes/syc-20350251" TargetMode="External"/><Relationship Id="rId4" Type="http://schemas.openxmlformats.org/officeDocument/2006/relationships/hyperlink" Target="https://pyimagesearch.com/2022/02/21/u-net-image-segmentation-in-kera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07/s42979-024-02799-0" TargetMode="External"/><Relationship Id="rId2" Type="http://schemas.openxmlformats.org/officeDocument/2006/relationships/hyperlink" Target="https://doi.org/10.1007/978-981-99-7820-5_2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Logeshwaran-K-S/Segmenting-Brain-Tumor-On-MRI-Images-Using-Lightweight-SE-UNET-Mode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 descr="Logo VTU"/>
          <p:cNvPicPr preferRelativeResize="0"/>
          <p:nvPr/>
        </p:nvPicPr>
        <p:blipFill rotWithShape="1">
          <a:blip r:embed="rId3">
            <a:alphaModFix/>
          </a:blip>
          <a:srcRect/>
          <a:stretch/>
        </p:blipFill>
        <p:spPr>
          <a:xfrm>
            <a:off x="3177175" y="526209"/>
            <a:ext cx="2789649" cy="856960"/>
          </a:xfrm>
          <a:prstGeom prst="rect">
            <a:avLst/>
          </a:prstGeom>
          <a:noFill/>
          <a:ln>
            <a:noFill/>
          </a:ln>
        </p:spPr>
      </p:pic>
      <p:sp>
        <p:nvSpPr>
          <p:cNvPr id="93" name="Google Shape;93;p1"/>
          <p:cNvSpPr/>
          <p:nvPr/>
        </p:nvSpPr>
        <p:spPr>
          <a:xfrm>
            <a:off x="647563" y="1597075"/>
            <a:ext cx="7848872" cy="20928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DEPARTMENT OF COMPUTER SCIENCE &amp; ENGINEERING</a:t>
            </a:r>
            <a:endParaRPr dirty="0"/>
          </a:p>
          <a:p>
            <a:pPr marL="0" marR="0" lvl="0" indent="0" algn="ctr"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SCHOOL OF COMPUTING</a:t>
            </a:r>
            <a:endParaRPr dirty="0"/>
          </a:p>
          <a:p>
            <a:pPr marL="0" marR="0" lvl="0" indent="0" algn="ctr" rtl="0">
              <a:spcBef>
                <a:spcPts val="0"/>
              </a:spcBef>
              <a:spcAft>
                <a:spcPts val="0"/>
              </a:spcAft>
              <a:buNone/>
            </a:pPr>
            <a:endParaRPr sz="16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1156CS701- MAJOR PROJECT</a:t>
            </a:r>
            <a:endParaRPr dirty="0"/>
          </a:p>
          <a:p>
            <a:pPr marL="0" marR="0" lvl="0" indent="0" algn="ctr"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WINTER SEMESTER 202</a:t>
            </a:r>
            <a:r>
              <a:rPr lang="en-IN" sz="1600" b="1" dirty="0">
                <a:solidFill>
                  <a:schemeClr val="dk1"/>
                </a:solidFill>
                <a:latin typeface="Times New Roman"/>
                <a:ea typeface="Times New Roman"/>
                <a:cs typeface="Times New Roman"/>
                <a:sym typeface="Times New Roman"/>
              </a:rPr>
              <a:t>3</a:t>
            </a:r>
            <a:r>
              <a:rPr lang="en-IN" sz="1600" b="1" i="0" u="none" strike="noStrike" cap="none" dirty="0">
                <a:solidFill>
                  <a:schemeClr val="dk1"/>
                </a:solidFill>
                <a:latin typeface="Times New Roman"/>
                <a:ea typeface="Times New Roman"/>
                <a:cs typeface="Times New Roman"/>
                <a:sym typeface="Times New Roman"/>
              </a:rPr>
              <a:t>-202</a:t>
            </a:r>
            <a:r>
              <a:rPr lang="en-IN" sz="1600" b="1" dirty="0">
                <a:solidFill>
                  <a:schemeClr val="dk1"/>
                </a:solidFill>
                <a:latin typeface="Times New Roman"/>
                <a:ea typeface="Times New Roman"/>
                <a:cs typeface="Times New Roman"/>
                <a:sym typeface="Times New Roman"/>
              </a:rPr>
              <a:t>4</a:t>
            </a:r>
            <a:endParaRPr sz="16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IN-HOUSE</a:t>
            </a:r>
            <a:endParaRPr dirty="0"/>
          </a:p>
          <a:p>
            <a:pPr marL="0" marR="0" lvl="0" indent="0" algn="ctr"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SEMESTER END PROJECT VIVA VOCE EXAMINATIONS</a:t>
            </a:r>
            <a:endParaRPr sz="16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94" name="Google Shape;94;p1"/>
          <p:cNvSpPr/>
          <p:nvPr/>
        </p:nvSpPr>
        <p:spPr>
          <a:xfrm>
            <a:off x="647563" y="3563785"/>
            <a:ext cx="7848872" cy="707846"/>
          </a:xfrm>
          <a:prstGeom prst="rect">
            <a:avLst/>
          </a:prstGeom>
          <a:noFill/>
          <a:ln>
            <a:noFill/>
          </a:ln>
        </p:spPr>
        <p:txBody>
          <a:bodyPr spcFirstLastPara="1" wrap="square" lIns="91425" tIns="45700" rIns="91425" bIns="45700" anchor="t" anchorCtr="0">
            <a:spAutoFit/>
          </a:bodyPr>
          <a:lstStyle/>
          <a:p>
            <a:pPr algn="ctr"/>
            <a:r>
              <a:rPr lang="en-IN" sz="2000" b="1" dirty="0">
                <a:latin typeface="Times New Roman"/>
                <a:cs typeface="Times New Roman"/>
              </a:rPr>
              <a:t>SEGMENTING BRAIN TUMOR ON MRI IMAGES USING </a:t>
            </a:r>
            <a:endParaRPr lang="en-US" sz="2000" dirty="0"/>
          </a:p>
          <a:p>
            <a:pPr algn="ctr"/>
            <a:r>
              <a:rPr lang="en-IN" sz="2000" b="1" dirty="0">
                <a:latin typeface="Times New Roman"/>
                <a:cs typeface="Times New Roman"/>
              </a:rPr>
              <a:t>LIGHTWEIGHT SE UNET MODEL</a:t>
            </a:r>
            <a:endParaRPr lang="en-IN" sz="2000" dirty="0"/>
          </a:p>
        </p:txBody>
      </p:sp>
      <p:sp>
        <p:nvSpPr>
          <p:cNvPr id="97" name="Google Shape;9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
        <p:nvSpPr>
          <p:cNvPr id="98" name="Google Shape;98;p1"/>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
        <p:nvSpPr>
          <p:cNvPr id="99" name="Google Shape;99;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17-04-2023</a:t>
            </a:r>
            <a:endParaRPr dirty="0"/>
          </a:p>
        </p:txBody>
      </p:sp>
      <p:sp>
        <p:nvSpPr>
          <p:cNvPr id="11" name="Rectangle 10">
            <a:extLst>
              <a:ext uri="{FF2B5EF4-FFF2-40B4-BE49-F238E27FC236}">
                <a16:creationId xmlns:a16="http://schemas.microsoft.com/office/drawing/2014/main" id="{D1EC5AE3-1ADC-434C-B317-EF89D35615BB}"/>
              </a:ext>
            </a:extLst>
          </p:cNvPr>
          <p:cNvSpPr/>
          <p:nvPr/>
        </p:nvSpPr>
        <p:spPr>
          <a:xfrm>
            <a:off x="5085839" y="4638654"/>
            <a:ext cx="3923928" cy="1384995"/>
          </a:xfrm>
          <a:prstGeom prst="rect">
            <a:avLst/>
          </a:prstGeom>
        </p:spPr>
        <p:txBody>
          <a:bodyPr wrap="square">
            <a:spAutoFit/>
          </a:bodyPr>
          <a:lstStyle/>
          <a:p>
            <a:r>
              <a:rPr lang="en-IN" sz="1400" b="1" dirty="0">
                <a:latin typeface="Times New Roman" pitchFamily="18" charset="0"/>
                <a:cs typeface="Times New Roman" pitchFamily="18" charset="0"/>
              </a:rPr>
              <a:t>PRESENTED BY</a:t>
            </a:r>
          </a:p>
          <a:p>
            <a:pPr algn="ctr"/>
            <a:endParaRPr lang="en-IN" sz="1400" b="1" dirty="0">
              <a:latin typeface="Times New Roman" pitchFamily="18" charset="0"/>
              <a:cs typeface="Times New Roman" pitchFamily="18" charset="0"/>
            </a:endParaRPr>
          </a:p>
          <a:p>
            <a:pPr algn="just"/>
            <a:r>
              <a:rPr lang="en-IN" sz="1400" b="1" dirty="0">
                <a:latin typeface="Times New Roman"/>
                <a:cs typeface="Times New Roman"/>
              </a:rPr>
              <a:t>1. LOGESHWARAN K S  (VTU15366) </a:t>
            </a:r>
            <a:endParaRPr lang="en-IN" sz="1400" dirty="0">
              <a:latin typeface="Times New Roman"/>
              <a:cs typeface="Times New Roman"/>
            </a:endParaRPr>
          </a:p>
          <a:p>
            <a:pPr algn="just"/>
            <a:r>
              <a:rPr lang="en-IN" sz="1400" b="1" dirty="0">
                <a:latin typeface="Times New Roman"/>
                <a:cs typeface="Times New Roman"/>
              </a:rPr>
              <a:t>(20UECS0530)</a:t>
            </a:r>
            <a:endParaRPr lang="en-IN" sz="1400" dirty="0">
              <a:latin typeface="Times New Roman"/>
              <a:cs typeface="Times New Roman"/>
            </a:endParaRPr>
          </a:p>
          <a:p>
            <a:pPr algn="just"/>
            <a:r>
              <a:rPr lang="en-IN" sz="1400" b="1" dirty="0">
                <a:latin typeface="Times New Roman"/>
                <a:cs typeface="Times New Roman"/>
              </a:rPr>
              <a:t>2. KALLURI ANISHA DEVI (VTU17604) </a:t>
            </a:r>
          </a:p>
          <a:p>
            <a:pPr algn="just"/>
            <a:r>
              <a:rPr lang="en-IN" sz="1400" b="1" dirty="0">
                <a:latin typeface="Times New Roman"/>
                <a:cs typeface="Times New Roman"/>
              </a:rPr>
              <a:t>(20UECS0441)</a:t>
            </a:r>
            <a:endParaRPr lang="en-IN" sz="14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B73949-5E12-44B9-9B9F-06E798FDBB8B}"/>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013FDE1E-19B1-44BC-AF79-A96FDBB750D3}"/>
              </a:ext>
            </a:extLst>
          </p:cNvPr>
          <p:cNvSpPr>
            <a:spLocks noGrp="1"/>
          </p:cNvSpPr>
          <p:nvPr>
            <p:ph type="sldNum" sz="quarter" idx="12"/>
          </p:nvPr>
        </p:nvSpPr>
        <p:spPr/>
        <p:txBody>
          <a:bodyPr/>
          <a:lstStyle/>
          <a:p>
            <a:fld id="{669AD40C-E5A7-4132-A31D-54A4D1BB6E89}" type="slidenum">
              <a:rPr lang="en-IN" smtClean="0"/>
              <a:t>10</a:t>
            </a:fld>
            <a:endParaRPr lang="en-IN"/>
          </a:p>
        </p:txBody>
      </p:sp>
      <p:sp>
        <p:nvSpPr>
          <p:cNvPr id="7" name="Title 4">
            <a:extLst>
              <a:ext uri="{FF2B5EF4-FFF2-40B4-BE49-F238E27FC236}">
                <a16:creationId xmlns:a16="http://schemas.microsoft.com/office/drawing/2014/main" id="{3C4374EA-E703-40C7-94B9-08BFA5A38166}"/>
              </a:ext>
            </a:extLst>
          </p:cNvPr>
          <p:cNvSpPr>
            <a:spLocks noGrp="1"/>
          </p:cNvSpPr>
          <p:nvPr/>
        </p:nvSpPr>
        <p:spPr>
          <a:xfrm>
            <a:off x="457628" y="308741"/>
            <a:ext cx="8229600" cy="1368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2400" b="1">
                <a:latin typeface="Times New Roman" pitchFamily="18" charset="0"/>
                <a:cs typeface="Times New Roman" pitchFamily="18" charset="0"/>
              </a:rPr>
              <a:t>LITERATURE REVIEW</a:t>
            </a:r>
            <a:endParaRPr lang="en-US" sz="2400" b="1"/>
          </a:p>
        </p:txBody>
      </p:sp>
      <p:sp>
        <p:nvSpPr>
          <p:cNvPr id="8" name="TextBox 1">
            <a:extLst>
              <a:ext uri="{FF2B5EF4-FFF2-40B4-BE49-F238E27FC236}">
                <a16:creationId xmlns:a16="http://schemas.microsoft.com/office/drawing/2014/main" id="{435CFF7C-A21B-6F30-AA4C-68B813F52A25}"/>
              </a:ext>
            </a:extLst>
          </p:cNvPr>
          <p:cNvSpPr txBox="1"/>
          <p:nvPr/>
        </p:nvSpPr>
        <p:spPr>
          <a:xfrm>
            <a:off x="457200" y="1785590"/>
            <a:ext cx="808658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a:solidFill>
                  <a:srgbClr val="333333"/>
                </a:solidFill>
                <a:latin typeface="Times New Roman"/>
                <a:cs typeface="Times New Roman"/>
              </a:rPr>
              <a:t>Ç. Özkaya and Ş. </a:t>
            </a:r>
            <a:r>
              <a:rPr lang="en-US" b="1" err="1">
                <a:solidFill>
                  <a:srgbClr val="333333"/>
                </a:solidFill>
                <a:latin typeface="Times New Roman"/>
                <a:cs typeface="Times New Roman"/>
              </a:rPr>
              <a:t>Sağiroğlu</a:t>
            </a:r>
            <a:r>
              <a:rPr lang="en-US" b="1">
                <a:solidFill>
                  <a:srgbClr val="333333"/>
                </a:solidFill>
                <a:latin typeface="Times New Roman"/>
                <a:cs typeface="Times New Roman"/>
              </a:rPr>
              <a:t>, "Glioma Grade Classification Using CNNs and Segmentation With an Adaptive Approach Using Histogram Features in Brain MRIs," in </a:t>
            </a:r>
            <a:r>
              <a:rPr lang="en-US" b="1" i="1">
                <a:solidFill>
                  <a:srgbClr val="333333"/>
                </a:solidFill>
                <a:latin typeface="Times New Roman"/>
                <a:cs typeface="Times New Roman"/>
              </a:rPr>
              <a:t>IEEE Access</a:t>
            </a:r>
            <a:r>
              <a:rPr lang="en-US" b="1">
                <a:solidFill>
                  <a:srgbClr val="333333"/>
                </a:solidFill>
                <a:latin typeface="Times New Roman"/>
                <a:cs typeface="Times New Roman"/>
              </a:rPr>
              <a:t>, vol. 11, pp. 52275-52287, 2023</a:t>
            </a:r>
            <a:endParaRPr lang="en-US" b="1"/>
          </a:p>
        </p:txBody>
      </p:sp>
      <p:sp>
        <p:nvSpPr>
          <p:cNvPr id="9" name="TextBox 6">
            <a:extLst>
              <a:ext uri="{FF2B5EF4-FFF2-40B4-BE49-F238E27FC236}">
                <a16:creationId xmlns:a16="http://schemas.microsoft.com/office/drawing/2014/main" id="{4CF8050F-3D57-7775-8840-1423AAAD836F}"/>
              </a:ext>
            </a:extLst>
          </p:cNvPr>
          <p:cNvSpPr txBox="1"/>
          <p:nvPr/>
        </p:nvSpPr>
        <p:spPr>
          <a:xfrm>
            <a:off x="493339" y="3068960"/>
            <a:ext cx="8037816" cy="25355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pPr>
            <a:r>
              <a:rPr lang="en-US" dirty="0">
                <a:latin typeface="Times New Roman"/>
                <a:cs typeface="Times New Roman"/>
              </a:rPr>
              <a:t>Model : UNET</a:t>
            </a:r>
          </a:p>
          <a:p>
            <a:pPr marL="285750" indent="-285750" algn="just">
              <a:lnSpc>
                <a:spcPct val="150000"/>
              </a:lnSpc>
              <a:buFont typeface="Arial" panose="020B0604020202020204" pitchFamily="34" charset="0"/>
              <a:buChar char="•"/>
            </a:pPr>
            <a:r>
              <a:rPr lang="en-US" dirty="0">
                <a:latin typeface="Times New Roman"/>
                <a:cs typeface="Times New Roman"/>
              </a:rPr>
              <a:t>The input set is a 4 3D scans (240x240x155) with different  contrast settings (T1, T2, T1 with FLAIR and contrast enhancement), and the outcome is a labeled 240x240x155.</a:t>
            </a:r>
          </a:p>
          <a:p>
            <a:pPr marL="285750" indent="-285750" algn="just">
              <a:lnSpc>
                <a:spcPct val="150000"/>
              </a:lnSpc>
              <a:buFont typeface="Arial" panose="020B0604020202020204" pitchFamily="34" charset="0"/>
              <a:buChar char="•"/>
            </a:pPr>
            <a:r>
              <a:rPr lang="en-US" dirty="0">
                <a:latin typeface="Times New Roman"/>
                <a:cs typeface="Times New Roman"/>
              </a:rPr>
              <a:t>Dataset: </a:t>
            </a:r>
            <a:r>
              <a:rPr lang="en-US" dirty="0" err="1">
                <a:latin typeface="Times New Roman"/>
                <a:cs typeface="Times New Roman"/>
              </a:rPr>
              <a:t>BraTS</a:t>
            </a:r>
            <a:endParaRPr lang="en-US" dirty="0">
              <a:latin typeface="Times New Roman"/>
              <a:cs typeface="Times New Roman"/>
            </a:endParaRPr>
          </a:p>
          <a:p>
            <a:pPr marL="285750" indent="-285750" algn="just">
              <a:lnSpc>
                <a:spcPct val="150000"/>
              </a:lnSpc>
              <a:buFont typeface="Arial" panose="020B0604020202020204" pitchFamily="34" charset="0"/>
              <a:buChar char="•"/>
            </a:pPr>
            <a:r>
              <a:rPr lang="en-US" dirty="0">
                <a:latin typeface="Times New Roman"/>
                <a:cs typeface="Times New Roman"/>
              </a:rPr>
              <a:t>Dice Score: 71%, sensitivity: 91%, specificity: 98%</a:t>
            </a:r>
          </a:p>
        </p:txBody>
      </p:sp>
      <p:sp>
        <p:nvSpPr>
          <p:cNvPr id="10" name="Footer Placeholder 10">
            <a:extLst>
              <a:ext uri="{FF2B5EF4-FFF2-40B4-BE49-F238E27FC236}">
                <a16:creationId xmlns:a16="http://schemas.microsoft.com/office/drawing/2014/main" id="{707235F9-8667-41B9-B619-1FFBFEE7404C}"/>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92951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B73949-5E12-44B9-9B9F-06E798FDBB8B}"/>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013FDE1E-19B1-44BC-AF79-A96FDBB750D3}"/>
              </a:ext>
            </a:extLst>
          </p:cNvPr>
          <p:cNvSpPr>
            <a:spLocks noGrp="1"/>
          </p:cNvSpPr>
          <p:nvPr>
            <p:ph type="sldNum" sz="quarter" idx="12"/>
          </p:nvPr>
        </p:nvSpPr>
        <p:spPr/>
        <p:txBody>
          <a:bodyPr/>
          <a:lstStyle/>
          <a:p>
            <a:fld id="{669AD40C-E5A7-4132-A31D-54A4D1BB6E89}" type="slidenum">
              <a:rPr lang="en-IN" smtClean="0"/>
              <a:t>11</a:t>
            </a:fld>
            <a:endParaRPr lang="en-IN"/>
          </a:p>
        </p:txBody>
      </p:sp>
      <p:sp>
        <p:nvSpPr>
          <p:cNvPr id="7" name="Title 4">
            <a:extLst>
              <a:ext uri="{FF2B5EF4-FFF2-40B4-BE49-F238E27FC236}">
                <a16:creationId xmlns:a16="http://schemas.microsoft.com/office/drawing/2014/main" id="{564207A0-2349-4811-93E9-BA5978BC4B37}"/>
              </a:ext>
            </a:extLst>
          </p:cNvPr>
          <p:cNvSpPr>
            <a:spLocks noGrp="1"/>
          </p:cNvSpPr>
          <p:nvPr/>
        </p:nvSpPr>
        <p:spPr>
          <a:xfrm>
            <a:off x="457628" y="308741"/>
            <a:ext cx="8229600" cy="1368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2400" b="1">
                <a:latin typeface="Times New Roman" pitchFamily="18" charset="0"/>
                <a:cs typeface="Times New Roman" pitchFamily="18" charset="0"/>
              </a:rPr>
              <a:t>LITERATURE REVIEW</a:t>
            </a:r>
            <a:endParaRPr lang="en-US" sz="2400" b="1"/>
          </a:p>
        </p:txBody>
      </p:sp>
      <p:sp>
        <p:nvSpPr>
          <p:cNvPr id="8" name="TextBox 1">
            <a:extLst>
              <a:ext uri="{FF2B5EF4-FFF2-40B4-BE49-F238E27FC236}">
                <a16:creationId xmlns:a16="http://schemas.microsoft.com/office/drawing/2014/main" id="{435CFF7C-A21B-6F30-AA4C-68B813F52A25}"/>
              </a:ext>
            </a:extLst>
          </p:cNvPr>
          <p:cNvSpPr txBox="1"/>
          <p:nvPr/>
        </p:nvSpPr>
        <p:spPr>
          <a:xfrm>
            <a:off x="457200" y="1772816"/>
            <a:ext cx="8086584"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dirty="0">
                <a:solidFill>
                  <a:srgbClr val="333333"/>
                </a:solidFill>
                <a:latin typeface="Times New Roman"/>
                <a:cs typeface="Times New Roman"/>
              </a:rPr>
              <a:t>M. Rizwan, A. Shabbir, A. R. </a:t>
            </a:r>
            <a:r>
              <a:rPr lang="en-US" b="1" dirty="0" err="1">
                <a:solidFill>
                  <a:srgbClr val="333333"/>
                </a:solidFill>
                <a:latin typeface="Times New Roman"/>
                <a:cs typeface="Times New Roman"/>
              </a:rPr>
              <a:t>Javed</a:t>
            </a:r>
            <a:r>
              <a:rPr lang="en-US" b="1" dirty="0">
                <a:solidFill>
                  <a:srgbClr val="333333"/>
                </a:solidFill>
                <a:latin typeface="Times New Roman"/>
                <a:cs typeface="Times New Roman"/>
              </a:rPr>
              <a:t>, M. Shabbir, T. Baker and D. Al-</a:t>
            </a:r>
            <a:r>
              <a:rPr lang="en-US" b="1" dirty="0" err="1">
                <a:solidFill>
                  <a:srgbClr val="333333"/>
                </a:solidFill>
                <a:latin typeface="Times New Roman"/>
                <a:cs typeface="Times New Roman"/>
              </a:rPr>
              <a:t>Jumeily</a:t>
            </a:r>
            <a:r>
              <a:rPr lang="en-US" b="1" dirty="0">
                <a:solidFill>
                  <a:srgbClr val="333333"/>
                </a:solidFill>
                <a:latin typeface="Times New Roman"/>
                <a:cs typeface="Times New Roman"/>
              </a:rPr>
              <a:t> </a:t>
            </a:r>
            <a:r>
              <a:rPr lang="en-US" b="1" dirty="0" err="1">
                <a:solidFill>
                  <a:srgbClr val="333333"/>
                </a:solidFill>
                <a:latin typeface="Times New Roman"/>
                <a:cs typeface="Times New Roman"/>
              </a:rPr>
              <a:t>Obe</a:t>
            </a:r>
            <a:r>
              <a:rPr lang="en-US" b="1" dirty="0">
                <a:solidFill>
                  <a:srgbClr val="333333"/>
                </a:solidFill>
                <a:latin typeface="Times New Roman"/>
                <a:cs typeface="Times New Roman"/>
              </a:rPr>
              <a:t>, "Brain Tumor and Glioma Grade Classification Using Gaussian Convolutional Neural Network," in </a:t>
            </a:r>
            <a:r>
              <a:rPr lang="en-US" b="1" i="1" dirty="0">
                <a:solidFill>
                  <a:srgbClr val="333333"/>
                </a:solidFill>
                <a:latin typeface="Times New Roman"/>
                <a:cs typeface="Times New Roman"/>
              </a:rPr>
              <a:t>IEEE Access</a:t>
            </a:r>
            <a:r>
              <a:rPr lang="en-US" b="1" dirty="0">
                <a:solidFill>
                  <a:srgbClr val="333333"/>
                </a:solidFill>
                <a:latin typeface="Times New Roman"/>
                <a:cs typeface="Times New Roman"/>
              </a:rPr>
              <a:t>, vol. 10, pp. 29731-29740, 2022</a:t>
            </a:r>
            <a:endParaRPr lang="en-US" b="1" dirty="0">
              <a:solidFill>
                <a:srgbClr val="000000"/>
              </a:solidFill>
              <a:latin typeface="Times New Roman"/>
              <a:cs typeface="Times New Roman"/>
            </a:endParaRPr>
          </a:p>
          <a:p>
            <a:pPr algn="just"/>
            <a:endParaRPr lang="en-US" b="1" dirty="0">
              <a:solidFill>
                <a:srgbClr val="333333"/>
              </a:solidFill>
              <a:latin typeface="Times New Roman"/>
              <a:cs typeface="Times New Roman"/>
            </a:endParaRPr>
          </a:p>
        </p:txBody>
      </p:sp>
      <p:sp>
        <p:nvSpPr>
          <p:cNvPr id="9" name="TextBox 7">
            <a:extLst>
              <a:ext uri="{FF2B5EF4-FFF2-40B4-BE49-F238E27FC236}">
                <a16:creationId xmlns:a16="http://schemas.microsoft.com/office/drawing/2014/main" id="{480D5A90-DC33-4882-D115-8BFCA31B90DF}"/>
              </a:ext>
            </a:extLst>
          </p:cNvPr>
          <p:cNvSpPr txBox="1"/>
          <p:nvPr/>
        </p:nvSpPr>
        <p:spPr>
          <a:xfrm>
            <a:off x="493339" y="3053674"/>
            <a:ext cx="8037816" cy="25355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pPr>
            <a:r>
              <a:rPr lang="en-US" dirty="0">
                <a:latin typeface="Times New Roman"/>
                <a:cs typeface="Times New Roman"/>
              </a:rPr>
              <a:t>Model : Gaussian CNN</a:t>
            </a:r>
          </a:p>
          <a:p>
            <a:pPr marL="285750" indent="-285750" algn="just">
              <a:lnSpc>
                <a:spcPct val="150000"/>
              </a:lnSpc>
              <a:buFont typeface="Arial" panose="020B0604020202020204" pitchFamily="34" charset="0"/>
              <a:buChar char="•"/>
            </a:pPr>
            <a:r>
              <a:rPr lang="en-US" dirty="0">
                <a:latin typeface="Times New Roman"/>
                <a:ea typeface="+mn-lt"/>
                <a:cs typeface="+mn-lt"/>
              </a:rPr>
              <a:t>They apply and analyze various filters for pre-processing (for noise filtering and smoothing the input images) images to improve the classification</a:t>
            </a:r>
          </a:p>
          <a:p>
            <a:pPr marL="285750" indent="-285750" algn="just">
              <a:lnSpc>
                <a:spcPct val="150000"/>
              </a:lnSpc>
              <a:buFont typeface="Arial" panose="020B0604020202020204" pitchFamily="34" charset="0"/>
              <a:buChar char="•"/>
            </a:pPr>
            <a:r>
              <a:rPr lang="en-US" dirty="0">
                <a:latin typeface="Times New Roman"/>
                <a:cs typeface="Times New Roman"/>
              </a:rPr>
              <a:t>Dataset: </a:t>
            </a:r>
            <a:r>
              <a:rPr lang="en-US" dirty="0" err="1">
                <a:latin typeface="Times New Roman"/>
                <a:cs typeface="Times New Roman"/>
              </a:rPr>
              <a:t>BraTS</a:t>
            </a:r>
            <a:r>
              <a:rPr lang="en-US" dirty="0">
                <a:latin typeface="Times New Roman"/>
                <a:cs typeface="Times New Roman"/>
              </a:rPr>
              <a:t>, TCIA</a:t>
            </a:r>
          </a:p>
          <a:p>
            <a:pPr marL="285750" indent="-285750" algn="just">
              <a:lnSpc>
                <a:spcPct val="150000"/>
              </a:lnSpc>
              <a:buFont typeface="Arial" panose="020B0604020202020204" pitchFamily="34" charset="0"/>
              <a:buChar char="•"/>
            </a:pPr>
            <a:r>
              <a:rPr lang="en-US" dirty="0">
                <a:latin typeface="Times New Roman"/>
                <a:ea typeface="+mn-lt"/>
                <a:cs typeface="+mn-lt"/>
              </a:rPr>
              <a:t>The presented work has accomplished (utilizing two datasets) the most noteworthy accuracy rate of 97.14% and 99.8% through this research.</a:t>
            </a:r>
          </a:p>
        </p:txBody>
      </p:sp>
      <p:sp>
        <p:nvSpPr>
          <p:cNvPr id="10" name="Footer Placeholder 10">
            <a:extLst>
              <a:ext uri="{FF2B5EF4-FFF2-40B4-BE49-F238E27FC236}">
                <a16:creationId xmlns:a16="http://schemas.microsoft.com/office/drawing/2014/main" id="{E3B4D8E0-849A-4E75-AB02-A0B54C606D62}"/>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46113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00FD27-8DB0-4CB2-BD37-BEA95C6A1008}" type="slidenum">
              <a:rPr lang="en-IN" smtClean="0"/>
              <a:t>12</a:t>
            </a:fld>
            <a:endParaRPr lang="en-IN"/>
          </a:p>
        </p:txBody>
      </p:sp>
      <p:sp>
        <p:nvSpPr>
          <p:cNvPr id="6" name="Title 1"/>
          <p:cNvSpPr>
            <a:spLocks noGrp="1"/>
          </p:cNvSpPr>
          <p:nvPr>
            <p:ph type="title"/>
          </p:nvPr>
        </p:nvSpPr>
        <p:spPr>
          <a:xfrm>
            <a:off x="457200" y="369417"/>
            <a:ext cx="8229600" cy="1143000"/>
          </a:xfrm>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6403A22A-BB9E-4D9D-9BAC-242B5FF1F552}"/>
              </a:ext>
            </a:extLst>
          </p:cNvPr>
          <p:cNvSpPr>
            <a:spLocks noGrp="1"/>
          </p:cNvSpPr>
          <p:nvPr>
            <p:ph type="dt" sz="half" idx="10"/>
          </p:nvPr>
        </p:nvSpPr>
        <p:spPr/>
        <p:txBody>
          <a:bodyPr/>
          <a:lstStyle/>
          <a:p>
            <a:fld id="{05E64F48-4722-47FA-93CF-8C2352C09D66}" type="datetime1">
              <a:rPr lang="en-IN" smtClean="0"/>
              <a:t>02-09-2024</a:t>
            </a:fld>
            <a:endParaRPr lang="en-IN"/>
          </a:p>
        </p:txBody>
      </p:sp>
      <p:sp>
        <p:nvSpPr>
          <p:cNvPr id="9" name="Content Placeholder 2">
            <a:extLst>
              <a:ext uri="{FF2B5EF4-FFF2-40B4-BE49-F238E27FC236}">
                <a16:creationId xmlns:a16="http://schemas.microsoft.com/office/drawing/2014/main" id="{44A3EF3F-6DBB-46F9-9395-C8AED19F621F}"/>
              </a:ext>
            </a:extLst>
          </p:cNvPr>
          <p:cNvSpPr>
            <a:spLocks noGrp="1"/>
          </p:cNvSpPr>
          <p:nvPr/>
        </p:nvSpPr>
        <p:spPr>
          <a:xfrm>
            <a:off x="685800" y="2142937"/>
            <a:ext cx="7772400" cy="1809372"/>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Clr>
                <a:schemeClr val="tx1"/>
              </a:buClr>
              <a:buFont typeface="Arial" panose="020B0604020202020204" pitchFamily="34" charset="0"/>
              <a:buChar char="•"/>
            </a:pPr>
            <a:r>
              <a:rPr lang="en-US" b="1" dirty="0">
                <a:latin typeface="Times New Roman"/>
                <a:cs typeface="Times New Roman"/>
              </a:rPr>
              <a:t>MODULE 1: </a:t>
            </a:r>
            <a:r>
              <a:rPr lang="en-US" dirty="0">
                <a:latin typeface="Times New Roman"/>
                <a:cs typeface="Times New Roman"/>
              </a:rPr>
              <a:t>Collection of Data &amp; Storing</a:t>
            </a:r>
          </a:p>
          <a:p>
            <a:pPr>
              <a:buClr>
                <a:schemeClr val="tx1"/>
              </a:buClr>
              <a:buFont typeface="Arial" panose="020B0604020202020204" pitchFamily="34" charset="0"/>
              <a:buChar char="•"/>
            </a:pPr>
            <a:r>
              <a:rPr lang="en-US" b="1" dirty="0">
                <a:latin typeface="Times New Roman"/>
                <a:cs typeface="Times New Roman"/>
              </a:rPr>
              <a:t>MODULE 2: </a:t>
            </a:r>
            <a:r>
              <a:rPr lang="en-US" dirty="0">
                <a:latin typeface="Times New Roman"/>
                <a:cs typeface="Times New Roman"/>
              </a:rPr>
              <a:t>Preprocessing &amp; Augmenting</a:t>
            </a:r>
          </a:p>
          <a:p>
            <a:pPr>
              <a:buClr>
                <a:schemeClr val="tx1"/>
              </a:buClr>
              <a:buFont typeface="Arial" panose="020B0604020202020204" pitchFamily="34" charset="0"/>
              <a:buChar char="•"/>
            </a:pPr>
            <a:r>
              <a:rPr lang="en-US" b="1" dirty="0">
                <a:latin typeface="Times New Roman"/>
                <a:cs typeface="Times New Roman"/>
              </a:rPr>
              <a:t>MODULE 3: </a:t>
            </a:r>
            <a:r>
              <a:rPr lang="en-US" dirty="0">
                <a:latin typeface="Times New Roman"/>
                <a:cs typeface="Times New Roman"/>
              </a:rPr>
              <a:t>Model Building &amp; Training</a:t>
            </a:r>
          </a:p>
          <a:p>
            <a:pPr>
              <a:buClr>
                <a:schemeClr val="tx1"/>
              </a:buClr>
              <a:buFont typeface="Arial" panose="020B0604020202020204" pitchFamily="34" charset="0"/>
              <a:buChar char="•"/>
            </a:pPr>
            <a:r>
              <a:rPr lang="en-US" b="1" dirty="0">
                <a:latin typeface="Times New Roman"/>
                <a:cs typeface="Times New Roman"/>
              </a:rPr>
              <a:t>MODULE 4: </a:t>
            </a:r>
            <a:r>
              <a:rPr lang="en-US" dirty="0">
                <a:latin typeface="Times New Roman"/>
                <a:cs typeface="Times New Roman"/>
              </a:rPr>
              <a:t>Evaluation &amp; Segmentation</a:t>
            </a:r>
          </a:p>
          <a:p>
            <a:pPr>
              <a:buClr>
                <a:schemeClr val="tx1"/>
              </a:buClr>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p:txBody>
      </p:sp>
      <p:sp>
        <p:nvSpPr>
          <p:cNvPr id="10" name="Footer Placeholder 10">
            <a:extLst>
              <a:ext uri="{FF2B5EF4-FFF2-40B4-BE49-F238E27FC236}">
                <a16:creationId xmlns:a16="http://schemas.microsoft.com/office/drawing/2014/main" id="{B2C2EFC7-91EC-4DE7-831C-9DD2674752EC}"/>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402042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1A123D-387E-4904-8B08-ABC4BBAD331D}"/>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5F19120E-D2A0-4546-B6C7-4BF30860ACB8}"/>
              </a:ext>
            </a:extLst>
          </p:cNvPr>
          <p:cNvSpPr>
            <a:spLocks noGrp="1"/>
          </p:cNvSpPr>
          <p:nvPr>
            <p:ph type="sldNum" sz="quarter" idx="12"/>
          </p:nvPr>
        </p:nvSpPr>
        <p:spPr/>
        <p:txBody>
          <a:bodyPr/>
          <a:lstStyle/>
          <a:p>
            <a:fld id="{669AD40C-E5A7-4132-A31D-54A4D1BB6E89}" type="slidenum">
              <a:rPr lang="en-IN" smtClean="0"/>
              <a:t>13</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457200" y="91741"/>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dirty="0">
                <a:latin typeface="Times New Roman"/>
                <a:cs typeface="Times New Roman"/>
              </a:rPr>
              <a:t>MODULE 1: </a:t>
            </a:r>
            <a:r>
              <a:rPr lang="en-US" sz="2200" b="1" dirty="0">
                <a:solidFill>
                  <a:srgbClr val="000000"/>
                </a:solidFill>
                <a:latin typeface="Times New Roman"/>
                <a:cs typeface="Times New Roman"/>
              </a:rPr>
              <a:t>Collection of Data &amp; Storing</a:t>
            </a:r>
            <a:r>
              <a:rPr lang="en-US" sz="2400" b="1" dirty="0">
                <a:latin typeface="Times New Roman"/>
                <a:cs typeface="Times New Roman"/>
              </a:rPr>
              <a:t> </a:t>
            </a:r>
            <a:endParaRPr lang="en-IN" sz="2400" b="1" dirty="0">
              <a:latin typeface="Times New Roman"/>
              <a:cs typeface="Times New Roman"/>
            </a:endParaRPr>
          </a:p>
        </p:txBody>
      </p:sp>
      <p:sp>
        <p:nvSpPr>
          <p:cNvPr id="8" name="Content Placeholder 2">
            <a:extLst>
              <a:ext uri="{FF2B5EF4-FFF2-40B4-BE49-F238E27FC236}">
                <a16:creationId xmlns:a16="http://schemas.microsoft.com/office/drawing/2014/main" id="{97A08B63-3BD2-43D1-A321-9B0FE727B192}"/>
              </a:ext>
            </a:extLst>
          </p:cNvPr>
          <p:cNvSpPr>
            <a:spLocks noGrp="1"/>
          </p:cNvSpPr>
          <p:nvPr/>
        </p:nvSpPr>
        <p:spPr>
          <a:xfrm>
            <a:off x="461739" y="1432754"/>
            <a:ext cx="7801154" cy="42769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latin typeface="Times New Roman"/>
                <a:cs typeface="Times New Roman"/>
              </a:rPr>
              <a:t>STEP1: </a:t>
            </a:r>
            <a:r>
              <a:rPr lang="en-US" dirty="0">
                <a:latin typeface="Times New Roman"/>
                <a:cs typeface="Times New Roman"/>
              </a:rPr>
              <a:t>DOWNLOADING DATA  </a:t>
            </a:r>
          </a:p>
        </p:txBody>
      </p:sp>
      <p:pic>
        <p:nvPicPr>
          <p:cNvPr id="9" name="Picture 8" descr="A screenshot of a computer program">
            <a:extLst>
              <a:ext uri="{FF2B5EF4-FFF2-40B4-BE49-F238E27FC236}">
                <a16:creationId xmlns:a16="http://schemas.microsoft.com/office/drawing/2014/main" id="{3610ABB9-3726-FED0-CCBF-B648CEA5C2E0}"/>
              </a:ext>
            </a:extLst>
          </p:cNvPr>
          <p:cNvPicPr>
            <a:picLocks noChangeAspect="1"/>
          </p:cNvPicPr>
          <p:nvPr/>
        </p:nvPicPr>
        <p:blipFill>
          <a:blip r:embed="rId3"/>
          <a:stretch>
            <a:fillRect/>
          </a:stretch>
        </p:blipFill>
        <p:spPr>
          <a:xfrm>
            <a:off x="802975" y="2150930"/>
            <a:ext cx="5216825" cy="3701093"/>
          </a:xfrm>
          <a:prstGeom prst="rect">
            <a:avLst/>
          </a:prstGeom>
        </p:spPr>
      </p:pic>
      <p:pic>
        <p:nvPicPr>
          <p:cNvPr id="10" name="Picture 9" descr="A close-up of a brain scan&#10;&#10;Description automatically generated">
            <a:extLst>
              <a:ext uri="{FF2B5EF4-FFF2-40B4-BE49-F238E27FC236}">
                <a16:creationId xmlns:a16="http://schemas.microsoft.com/office/drawing/2014/main" id="{58980BBF-E050-355D-4DDE-8B3AAF0E1F9F}"/>
              </a:ext>
            </a:extLst>
          </p:cNvPr>
          <p:cNvPicPr>
            <a:picLocks noChangeAspect="1"/>
          </p:cNvPicPr>
          <p:nvPr/>
        </p:nvPicPr>
        <p:blipFill>
          <a:blip r:embed="rId4"/>
          <a:stretch>
            <a:fillRect/>
          </a:stretch>
        </p:blipFill>
        <p:spPr>
          <a:xfrm>
            <a:off x="6587661" y="2150930"/>
            <a:ext cx="1997555" cy="1997734"/>
          </a:xfrm>
          <a:prstGeom prst="rect">
            <a:avLst/>
          </a:prstGeom>
        </p:spPr>
      </p:pic>
      <p:pic>
        <p:nvPicPr>
          <p:cNvPr id="11" name="Picture 10" descr="A black square with a white circle in the middle&#10;&#10;Description automatically generated">
            <a:extLst>
              <a:ext uri="{FF2B5EF4-FFF2-40B4-BE49-F238E27FC236}">
                <a16:creationId xmlns:a16="http://schemas.microsoft.com/office/drawing/2014/main" id="{1161C880-AF62-F852-5CD5-B4B3073D9D09}"/>
              </a:ext>
            </a:extLst>
          </p:cNvPr>
          <p:cNvPicPr>
            <a:picLocks noChangeAspect="1"/>
          </p:cNvPicPr>
          <p:nvPr/>
        </p:nvPicPr>
        <p:blipFill>
          <a:blip r:embed="rId5"/>
          <a:stretch>
            <a:fillRect/>
          </a:stretch>
        </p:blipFill>
        <p:spPr>
          <a:xfrm>
            <a:off x="6592602" y="4269344"/>
            <a:ext cx="1987670" cy="1987850"/>
          </a:xfrm>
          <a:prstGeom prst="rect">
            <a:avLst/>
          </a:prstGeom>
        </p:spPr>
      </p:pic>
      <p:sp>
        <p:nvSpPr>
          <p:cNvPr id="12" name="Footer Placeholder 10">
            <a:extLst>
              <a:ext uri="{FF2B5EF4-FFF2-40B4-BE49-F238E27FC236}">
                <a16:creationId xmlns:a16="http://schemas.microsoft.com/office/drawing/2014/main" id="{2E4B8C93-C4FB-426D-B892-93860734AA8D}"/>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30760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97CC49-3946-4E3F-8A9A-F59172F2D9D8}"/>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2406A0AE-A929-42D1-BB07-DE4663273BD4}"/>
              </a:ext>
            </a:extLst>
          </p:cNvPr>
          <p:cNvSpPr>
            <a:spLocks noGrp="1"/>
          </p:cNvSpPr>
          <p:nvPr>
            <p:ph type="sldNum" sz="quarter" idx="12"/>
          </p:nvPr>
        </p:nvSpPr>
        <p:spPr/>
        <p:txBody>
          <a:bodyPr/>
          <a:lstStyle/>
          <a:p>
            <a:fld id="{669AD40C-E5A7-4132-A31D-54A4D1BB6E89}" type="slidenum">
              <a:rPr lang="en-IN" smtClean="0"/>
              <a:t>14</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484337" y="73303"/>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dirty="0">
                <a:latin typeface="Times New Roman"/>
                <a:cs typeface="Times New Roman"/>
              </a:rPr>
              <a:t>MODULE 1: </a:t>
            </a:r>
            <a:r>
              <a:rPr lang="en-US" sz="2200" b="1" dirty="0">
                <a:solidFill>
                  <a:srgbClr val="000000"/>
                </a:solidFill>
                <a:latin typeface="Times New Roman"/>
                <a:cs typeface="Times New Roman"/>
              </a:rPr>
              <a:t>Collection of Data &amp; Storing</a:t>
            </a:r>
            <a:r>
              <a:rPr lang="en-US" sz="2400" b="1" dirty="0">
                <a:latin typeface="Times New Roman"/>
                <a:cs typeface="Times New Roman"/>
              </a:rPr>
              <a:t> </a:t>
            </a:r>
            <a:endParaRPr lang="en-IN" sz="2400" b="1" dirty="0">
              <a:latin typeface="Times New Roman"/>
              <a:cs typeface="Times New Roman"/>
            </a:endParaRPr>
          </a:p>
        </p:txBody>
      </p:sp>
      <p:sp>
        <p:nvSpPr>
          <p:cNvPr id="8" name="TextBox 6">
            <a:extLst>
              <a:ext uri="{FF2B5EF4-FFF2-40B4-BE49-F238E27FC236}">
                <a16:creationId xmlns:a16="http://schemas.microsoft.com/office/drawing/2014/main" id="{5A92AB78-8E8F-3B1C-D83D-CB91CDD1A119}"/>
              </a:ext>
            </a:extLst>
          </p:cNvPr>
          <p:cNvSpPr txBox="1"/>
          <p:nvPr/>
        </p:nvSpPr>
        <p:spPr>
          <a:xfrm>
            <a:off x="484337" y="1449447"/>
            <a:ext cx="794780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latin typeface="Times New Roman"/>
              </a:rPr>
              <a:t>STEP2: </a:t>
            </a:r>
            <a:r>
              <a:rPr lang="en-US" sz="2000" dirty="0">
                <a:latin typeface="Times New Roman"/>
              </a:rPr>
              <a:t>EXTRACTING REQUIRED FIELDS</a:t>
            </a:r>
            <a:r>
              <a:rPr lang="en-US" sz="2000" dirty="0">
                <a:latin typeface="Times New Roman"/>
                <a:cs typeface="Times New Roman"/>
              </a:rPr>
              <a:t> ​</a:t>
            </a:r>
            <a:endParaRPr lang="en-US" dirty="0"/>
          </a:p>
        </p:txBody>
      </p:sp>
      <p:pic>
        <p:nvPicPr>
          <p:cNvPr id="9" name="Picture 8" descr="A screenshot of a computer program&#10;&#10;Description automatically generated">
            <a:extLst>
              <a:ext uri="{FF2B5EF4-FFF2-40B4-BE49-F238E27FC236}">
                <a16:creationId xmlns:a16="http://schemas.microsoft.com/office/drawing/2014/main" id="{35EDB572-0982-7680-9B69-5E2D174202A4}"/>
              </a:ext>
            </a:extLst>
          </p:cNvPr>
          <p:cNvPicPr>
            <a:picLocks noChangeAspect="1"/>
          </p:cNvPicPr>
          <p:nvPr/>
        </p:nvPicPr>
        <p:blipFill>
          <a:blip r:embed="rId3"/>
          <a:stretch>
            <a:fillRect/>
          </a:stretch>
        </p:blipFill>
        <p:spPr>
          <a:xfrm>
            <a:off x="2267308" y="2447190"/>
            <a:ext cx="5141344" cy="1888107"/>
          </a:xfrm>
          <a:prstGeom prst="rect">
            <a:avLst/>
          </a:prstGeom>
        </p:spPr>
      </p:pic>
      <p:pic>
        <p:nvPicPr>
          <p:cNvPr id="10" name="Picture 9" descr="A computer code with text&#10;&#10;Description automatically generated">
            <a:extLst>
              <a:ext uri="{FF2B5EF4-FFF2-40B4-BE49-F238E27FC236}">
                <a16:creationId xmlns:a16="http://schemas.microsoft.com/office/drawing/2014/main" id="{0A4F53B7-5801-7001-4EDB-2DD5F2437642}"/>
              </a:ext>
            </a:extLst>
          </p:cNvPr>
          <p:cNvPicPr>
            <a:picLocks noChangeAspect="1"/>
          </p:cNvPicPr>
          <p:nvPr/>
        </p:nvPicPr>
        <p:blipFill>
          <a:blip r:embed="rId4"/>
          <a:stretch>
            <a:fillRect/>
          </a:stretch>
        </p:blipFill>
        <p:spPr>
          <a:xfrm>
            <a:off x="1419224" y="4729521"/>
            <a:ext cx="6837513" cy="1037326"/>
          </a:xfrm>
          <a:prstGeom prst="rect">
            <a:avLst/>
          </a:prstGeom>
        </p:spPr>
      </p:pic>
      <p:sp>
        <p:nvSpPr>
          <p:cNvPr id="11" name="Footer Placeholder 10">
            <a:extLst>
              <a:ext uri="{FF2B5EF4-FFF2-40B4-BE49-F238E27FC236}">
                <a16:creationId xmlns:a16="http://schemas.microsoft.com/office/drawing/2014/main" id="{6B987858-66BE-4244-B400-4183B5ECED44}"/>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162854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97CC49-3946-4E3F-8A9A-F59172F2D9D8}"/>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2406A0AE-A929-42D1-BB07-DE4663273BD4}"/>
              </a:ext>
            </a:extLst>
          </p:cNvPr>
          <p:cNvSpPr>
            <a:spLocks noGrp="1"/>
          </p:cNvSpPr>
          <p:nvPr>
            <p:ph type="sldNum" sz="quarter" idx="12"/>
          </p:nvPr>
        </p:nvSpPr>
        <p:spPr/>
        <p:txBody>
          <a:bodyPr/>
          <a:lstStyle/>
          <a:p>
            <a:fld id="{669AD40C-E5A7-4132-A31D-54A4D1BB6E89}" type="slidenum">
              <a:rPr lang="en-IN" smtClean="0"/>
              <a:t>15</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457200" y="0"/>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dirty="0">
                <a:latin typeface="Times New Roman"/>
                <a:cs typeface="Times New Roman"/>
              </a:rPr>
              <a:t>MODULE 1: </a:t>
            </a:r>
            <a:r>
              <a:rPr lang="en-US" sz="2200" b="1" dirty="0">
                <a:solidFill>
                  <a:srgbClr val="000000"/>
                </a:solidFill>
                <a:latin typeface="Times New Roman"/>
                <a:cs typeface="Times New Roman"/>
              </a:rPr>
              <a:t>Collection of Data &amp; Storing</a:t>
            </a:r>
            <a:r>
              <a:rPr lang="en-US" sz="2400" b="1" dirty="0">
                <a:latin typeface="Times New Roman"/>
                <a:cs typeface="Times New Roman"/>
              </a:rPr>
              <a:t> </a:t>
            </a:r>
            <a:endParaRPr lang="en-IN" sz="2400" b="1" dirty="0">
              <a:latin typeface="Times New Roman"/>
              <a:cs typeface="Times New Roman"/>
            </a:endParaRPr>
          </a:p>
        </p:txBody>
      </p:sp>
      <p:sp>
        <p:nvSpPr>
          <p:cNvPr id="8" name="TextBox 7">
            <a:extLst>
              <a:ext uri="{FF2B5EF4-FFF2-40B4-BE49-F238E27FC236}">
                <a16:creationId xmlns:a16="http://schemas.microsoft.com/office/drawing/2014/main" id="{2F961DCD-78BD-0107-099F-B964BB028F7B}"/>
              </a:ext>
            </a:extLst>
          </p:cNvPr>
          <p:cNvSpPr txBox="1"/>
          <p:nvPr/>
        </p:nvSpPr>
        <p:spPr>
          <a:xfrm>
            <a:off x="457200" y="1394338"/>
            <a:ext cx="5791199"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latin typeface="Times New Roman"/>
              </a:rPr>
              <a:t>STEP3: </a:t>
            </a:r>
            <a:r>
              <a:rPr lang="en-US" sz="2000" dirty="0">
                <a:latin typeface="Times New Roman"/>
                <a:cs typeface="Times New Roman"/>
              </a:rPr>
              <a:t>SAVING AND LOADING NUMPY DATA​</a:t>
            </a:r>
            <a:endParaRPr lang="en-US" dirty="0"/>
          </a:p>
        </p:txBody>
      </p:sp>
      <p:pic>
        <p:nvPicPr>
          <p:cNvPr id="9" name="Picture 8" descr="A close-up of a couple of words&#10;&#10;Description automatically generated">
            <a:extLst>
              <a:ext uri="{FF2B5EF4-FFF2-40B4-BE49-F238E27FC236}">
                <a16:creationId xmlns:a16="http://schemas.microsoft.com/office/drawing/2014/main" id="{B0166531-4077-CA6E-8CA5-EA6A1BE86B6B}"/>
              </a:ext>
            </a:extLst>
          </p:cNvPr>
          <p:cNvPicPr>
            <a:picLocks noChangeAspect="1"/>
          </p:cNvPicPr>
          <p:nvPr/>
        </p:nvPicPr>
        <p:blipFill rotWithShape="1">
          <a:blip r:embed="rId3"/>
          <a:srcRect r="7468" b="-3798"/>
          <a:stretch/>
        </p:blipFill>
        <p:spPr>
          <a:xfrm>
            <a:off x="1296545" y="2316368"/>
            <a:ext cx="6574981" cy="968900"/>
          </a:xfrm>
          <a:prstGeom prst="rect">
            <a:avLst/>
          </a:prstGeom>
        </p:spPr>
      </p:pic>
      <p:pic>
        <p:nvPicPr>
          <p:cNvPr id="10" name="Picture 9" descr="A close-up of a screenshot&#10;&#10;Description automatically generated">
            <a:extLst>
              <a:ext uri="{FF2B5EF4-FFF2-40B4-BE49-F238E27FC236}">
                <a16:creationId xmlns:a16="http://schemas.microsoft.com/office/drawing/2014/main" id="{DCECB6EA-BBFB-E1FC-68DD-2428EF0CA0E6}"/>
              </a:ext>
            </a:extLst>
          </p:cNvPr>
          <p:cNvPicPr>
            <a:picLocks noChangeAspect="1"/>
          </p:cNvPicPr>
          <p:nvPr/>
        </p:nvPicPr>
        <p:blipFill rotWithShape="1">
          <a:blip r:embed="rId4"/>
          <a:srcRect l="253" r="2914" b="1471"/>
          <a:stretch/>
        </p:blipFill>
        <p:spPr>
          <a:xfrm>
            <a:off x="1279269" y="3361242"/>
            <a:ext cx="6585461" cy="95726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1777F18-3324-4191-4EAE-2883026812BA}"/>
              </a:ext>
            </a:extLst>
          </p:cNvPr>
          <p:cNvPicPr>
            <a:picLocks noChangeAspect="1"/>
          </p:cNvPicPr>
          <p:nvPr/>
        </p:nvPicPr>
        <p:blipFill>
          <a:blip r:embed="rId5"/>
          <a:stretch>
            <a:fillRect/>
          </a:stretch>
        </p:blipFill>
        <p:spPr>
          <a:xfrm>
            <a:off x="1294927" y="4420405"/>
            <a:ext cx="6591300" cy="981075"/>
          </a:xfrm>
          <a:prstGeom prst="rect">
            <a:avLst/>
          </a:prstGeom>
        </p:spPr>
      </p:pic>
      <p:sp>
        <p:nvSpPr>
          <p:cNvPr id="17" name="Footer Placeholder 10">
            <a:extLst>
              <a:ext uri="{FF2B5EF4-FFF2-40B4-BE49-F238E27FC236}">
                <a16:creationId xmlns:a16="http://schemas.microsoft.com/office/drawing/2014/main" id="{93B7BF1E-B8C6-4568-9D66-6B18FB8DF8A8}"/>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4180566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97CC49-3946-4E3F-8A9A-F59172F2D9D8}"/>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2406A0AE-A929-42D1-BB07-DE4663273BD4}"/>
              </a:ext>
            </a:extLst>
          </p:cNvPr>
          <p:cNvSpPr>
            <a:spLocks noGrp="1"/>
          </p:cNvSpPr>
          <p:nvPr>
            <p:ph type="sldNum" sz="quarter" idx="12"/>
          </p:nvPr>
        </p:nvSpPr>
        <p:spPr/>
        <p:txBody>
          <a:bodyPr/>
          <a:lstStyle/>
          <a:p>
            <a:fld id="{669AD40C-E5A7-4132-A31D-54A4D1BB6E89}" type="slidenum">
              <a:rPr lang="en-IN" smtClean="0"/>
              <a:t>16</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582341" y="165903"/>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a:latin typeface="Times New Roman"/>
                <a:cs typeface="Times New Roman"/>
              </a:rPr>
              <a:t>MODULE 2: </a:t>
            </a:r>
            <a:r>
              <a:rPr lang="en-US" sz="2000" b="1">
                <a:solidFill>
                  <a:srgbClr val="000000"/>
                </a:solidFill>
                <a:latin typeface="Times New Roman"/>
                <a:cs typeface="Times New Roman"/>
              </a:rPr>
              <a:t>Preprocessing &amp; Augmenting</a:t>
            </a:r>
            <a:r>
              <a:rPr lang="en-US" sz="2400" b="1">
                <a:latin typeface="Times New Roman"/>
                <a:cs typeface="Times New Roman"/>
              </a:rPr>
              <a:t> </a:t>
            </a:r>
            <a:endParaRPr lang="en-IN" sz="2400" b="1">
              <a:latin typeface="Times New Roman"/>
              <a:cs typeface="Times New Roman"/>
            </a:endParaRPr>
          </a:p>
        </p:txBody>
      </p:sp>
      <p:sp>
        <p:nvSpPr>
          <p:cNvPr id="8" name="TextBox 9">
            <a:extLst>
              <a:ext uri="{FF2B5EF4-FFF2-40B4-BE49-F238E27FC236}">
                <a16:creationId xmlns:a16="http://schemas.microsoft.com/office/drawing/2014/main" id="{E1743BEE-ACB5-86DE-3105-848C1F8124FF}"/>
              </a:ext>
            </a:extLst>
          </p:cNvPr>
          <p:cNvSpPr txBox="1"/>
          <p:nvPr/>
        </p:nvSpPr>
        <p:spPr>
          <a:xfrm>
            <a:off x="582341" y="1575192"/>
            <a:ext cx="665384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latin typeface="Times New Roman"/>
              </a:rPr>
              <a:t>STEP1: </a:t>
            </a:r>
            <a:r>
              <a:rPr lang="en-US" sz="2000">
                <a:latin typeface="Times New Roman"/>
                <a:cs typeface="Times New Roman"/>
              </a:rPr>
              <a:t>PREPROCESSING &amp; AUGMENTATION OF DATA ​</a:t>
            </a:r>
            <a:endParaRPr lang="en-US"/>
          </a:p>
        </p:txBody>
      </p:sp>
      <p:pic>
        <p:nvPicPr>
          <p:cNvPr id="9" name="Picture 8" descr="A screenshot of a computer code&#10;&#10;Description automatically generated">
            <a:extLst>
              <a:ext uri="{FF2B5EF4-FFF2-40B4-BE49-F238E27FC236}">
                <a16:creationId xmlns:a16="http://schemas.microsoft.com/office/drawing/2014/main" id="{558A0480-56EB-32D0-3CB5-E4E1D1D79BC4}"/>
              </a:ext>
            </a:extLst>
          </p:cNvPr>
          <p:cNvPicPr>
            <a:picLocks noChangeAspect="1"/>
          </p:cNvPicPr>
          <p:nvPr/>
        </p:nvPicPr>
        <p:blipFill>
          <a:blip r:embed="rId3"/>
          <a:stretch>
            <a:fillRect/>
          </a:stretch>
        </p:blipFill>
        <p:spPr>
          <a:xfrm>
            <a:off x="1162050" y="2637626"/>
            <a:ext cx="6819900" cy="2381250"/>
          </a:xfrm>
          <a:prstGeom prst="rect">
            <a:avLst/>
          </a:prstGeom>
        </p:spPr>
      </p:pic>
      <p:sp>
        <p:nvSpPr>
          <p:cNvPr id="10" name="Footer Placeholder 10">
            <a:extLst>
              <a:ext uri="{FF2B5EF4-FFF2-40B4-BE49-F238E27FC236}">
                <a16:creationId xmlns:a16="http://schemas.microsoft.com/office/drawing/2014/main" id="{34C1ABFE-415A-4682-A1BF-8776C8228B2C}"/>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340527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97CC49-3946-4E3F-8A9A-F59172F2D9D8}"/>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2406A0AE-A929-42D1-BB07-DE4663273BD4}"/>
              </a:ext>
            </a:extLst>
          </p:cNvPr>
          <p:cNvSpPr>
            <a:spLocks noGrp="1"/>
          </p:cNvSpPr>
          <p:nvPr>
            <p:ph type="sldNum" sz="quarter" idx="12"/>
          </p:nvPr>
        </p:nvSpPr>
        <p:spPr/>
        <p:txBody>
          <a:bodyPr/>
          <a:lstStyle/>
          <a:p>
            <a:fld id="{669AD40C-E5A7-4132-A31D-54A4D1BB6E89}" type="slidenum">
              <a:rPr lang="en-IN" smtClean="0"/>
              <a:t>17</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469082" y="161451"/>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a:latin typeface="Times New Roman"/>
                <a:cs typeface="Times New Roman"/>
              </a:rPr>
              <a:t>MODULE 2: </a:t>
            </a:r>
            <a:r>
              <a:rPr lang="en-US" sz="2000" b="1">
                <a:solidFill>
                  <a:srgbClr val="000000"/>
                </a:solidFill>
                <a:latin typeface="Times New Roman"/>
                <a:cs typeface="Times New Roman"/>
              </a:rPr>
              <a:t>Preprocessing &amp; Augmenting</a:t>
            </a:r>
            <a:r>
              <a:rPr lang="en-US" sz="2400" b="1">
                <a:latin typeface="Times New Roman"/>
                <a:cs typeface="Times New Roman"/>
              </a:rPr>
              <a:t> </a:t>
            </a:r>
            <a:endParaRPr lang="en-IN" sz="2400" b="1">
              <a:latin typeface="Times New Roman"/>
              <a:cs typeface="Times New Roman"/>
            </a:endParaRPr>
          </a:p>
        </p:txBody>
      </p:sp>
      <p:sp>
        <p:nvSpPr>
          <p:cNvPr id="8" name="TextBox 11">
            <a:extLst>
              <a:ext uri="{FF2B5EF4-FFF2-40B4-BE49-F238E27FC236}">
                <a16:creationId xmlns:a16="http://schemas.microsoft.com/office/drawing/2014/main" id="{BB0CC8B8-2C2F-50CC-124E-7E5F82352AE3}"/>
              </a:ext>
            </a:extLst>
          </p:cNvPr>
          <p:cNvSpPr txBox="1"/>
          <p:nvPr/>
        </p:nvSpPr>
        <p:spPr>
          <a:xfrm>
            <a:off x="467645" y="1439484"/>
            <a:ext cx="525923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latin typeface="Times New Roman"/>
              </a:rPr>
              <a:t>STEP2:</a:t>
            </a:r>
            <a:r>
              <a:rPr lang="en-US" sz="2000" b="1">
                <a:latin typeface="Times New Roman"/>
                <a:cs typeface="Times New Roman"/>
              </a:rPr>
              <a:t> </a:t>
            </a:r>
            <a:r>
              <a:rPr lang="en-US" sz="2000">
                <a:latin typeface="Times New Roman"/>
                <a:cs typeface="Times New Roman"/>
              </a:rPr>
              <a:t>DATA ​SPLIT UP</a:t>
            </a:r>
            <a:endParaRPr lang="en-US"/>
          </a:p>
        </p:txBody>
      </p:sp>
      <p:pic>
        <p:nvPicPr>
          <p:cNvPr id="9" name="Picture 8" descr="A close-up of a computer code&#10;&#10;Description automatically generated">
            <a:extLst>
              <a:ext uri="{FF2B5EF4-FFF2-40B4-BE49-F238E27FC236}">
                <a16:creationId xmlns:a16="http://schemas.microsoft.com/office/drawing/2014/main" id="{F4DBF1FF-DEEC-2B7B-44DB-337B5690B6AA}"/>
              </a:ext>
            </a:extLst>
          </p:cNvPr>
          <p:cNvPicPr>
            <a:picLocks noChangeAspect="1"/>
          </p:cNvPicPr>
          <p:nvPr/>
        </p:nvPicPr>
        <p:blipFill>
          <a:blip r:embed="rId3"/>
          <a:stretch>
            <a:fillRect/>
          </a:stretch>
        </p:blipFill>
        <p:spPr>
          <a:xfrm>
            <a:off x="833437" y="2709376"/>
            <a:ext cx="7477125" cy="904875"/>
          </a:xfrm>
          <a:prstGeom prst="rect">
            <a:avLst/>
          </a:prstGeom>
        </p:spPr>
      </p:pic>
      <p:sp>
        <p:nvSpPr>
          <p:cNvPr id="10" name="TextBox 6">
            <a:extLst>
              <a:ext uri="{FF2B5EF4-FFF2-40B4-BE49-F238E27FC236}">
                <a16:creationId xmlns:a16="http://schemas.microsoft.com/office/drawing/2014/main" id="{9536A8D9-17E9-5484-20B5-18D2D7EABA2F}"/>
              </a:ext>
            </a:extLst>
          </p:cNvPr>
          <p:cNvSpPr txBox="1"/>
          <p:nvPr/>
        </p:nvSpPr>
        <p:spPr>
          <a:xfrm>
            <a:off x="783116" y="4758803"/>
            <a:ext cx="355256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latin typeface="Times New Roman"/>
                <a:cs typeface="Times New Roman"/>
              </a:rPr>
              <a:t>Train Data: 80%</a:t>
            </a:r>
            <a:endParaRPr lang="en-US"/>
          </a:p>
          <a:p>
            <a:pPr marL="285750" indent="-285750">
              <a:buFont typeface="Arial"/>
              <a:buChar char="•"/>
            </a:pPr>
            <a:r>
              <a:rPr lang="en-US">
                <a:latin typeface="Times New Roman"/>
                <a:cs typeface="Times New Roman"/>
              </a:rPr>
              <a:t>Test Data: 20%</a:t>
            </a:r>
          </a:p>
        </p:txBody>
      </p:sp>
      <p:sp>
        <p:nvSpPr>
          <p:cNvPr id="11" name="Footer Placeholder 10">
            <a:extLst>
              <a:ext uri="{FF2B5EF4-FFF2-40B4-BE49-F238E27FC236}">
                <a16:creationId xmlns:a16="http://schemas.microsoft.com/office/drawing/2014/main" id="{88F51788-F298-4814-AD73-C3F2A749E1C0}"/>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107849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CE51F6-B1BF-4137-979D-07469F007153}"/>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8B9C59AA-6288-45CF-9708-402B9AD5B7EE}"/>
              </a:ext>
            </a:extLst>
          </p:cNvPr>
          <p:cNvSpPr>
            <a:spLocks noGrp="1"/>
          </p:cNvSpPr>
          <p:nvPr>
            <p:ph type="sldNum" sz="quarter" idx="12"/>
          </p:nvPr>
        </p:nvSpPr>
        <p:spPr/>
        <p:txBody>
          <a:bodyPr/>
          <a:lstStyle/>
          <a:p>
            <a:fld id="{669AD40C-E5A7-4132-A31D-54A4D1BB6E89}" type="slidenum">
              <a:rPr lang="en-IN" smtClean="0"/>
              <a:t>18</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605533" y="151734"/>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a:latin typeface="Times New Roman"/>
                <a:cs typeface="Times New Roman"/>
              </a:rPr>
              <a:t>MODULE 3: </a:t>
            </a:r>
            <a:r>
              <a:rPr lang="en-US" sz="2000" b="1">
                <a:solidFill>
                  <a:srgbClr val="000000"/>
                </a:solidFill>
                <a:latin typeface="Times New Roman"/>
                <a:cs typeface="Times New Roman"/>
              </a:rPr>
              <a:t>Model Building &amp; Training</a:t>
            </a:r>
            <a:r>
              <a:rPr lang="en-US" sz="2400" b="1">
                <a:latin typeface="Times New Roman"/>
                <a:cs typeface="Times New Roman"/>
              </a:rPr>
              <a:t> </a:t>
            </a:r>
            <a:endParaRPr lang="en-IN" sz="2400" b="1">
              <a:latin typeface="Times New Roman"/>
              <a:cs typeface="Times New Roman"/>
            </a:endParaRPr>
          </a:p>
        </p:txBody>
      </p:sp>
      <p:sp>
        <p:nvSpPr>
          <p:cNvPr id="8" name="TextBox 9">
            <a:extLst>
              <a:ext uri="{FF2B5EF4-FFF2-40B4-BE49-F238E27FC236}">
                <a16:creationId xmlns:a16="http://schemas.microsoft.com/office/drawing/2014/main" id="{9A183DBC-EF74-4ABF-B590-AE758D39CC74}"/>
              </a:ext>
            </a:extLst>
          </p:cNvPr>
          <p:cNvSpPr txBox="1"/>
          <p:nvPr/>
        </p:nvSpPr>
        <p:spPr>
          <a:xfrm>
            <a:off x="605533" y="1520003"/>
            <a:ext cx="6107501"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latin typeface="Times New Roman"/>
              </a:rPr>
              <a:t>STEP1: </a:t>
            </a:r>
            <a:r>
              <a:rPr lang="en-US" sz="2000" dirty="0">
                <a:latin typeface="Times New Roman"/>
                <a:cs typeface="Times New Roman"/>
              </a:rPr>
              <a:t>MODEL CREATION WITH PARAMETERS</a:t>
            </a:r>
          </a:p>
        </p:txBody>
      </p:sp>
      <p:pic>
        <p:nvPicPr>
          <p:cNvPr id="9" name="Picture 8" descr="A screenshot of a computer program">
            <a:extLst>
              <a:ext uri="{FF2B5EF4-FFF2-40B4-BE49-F238E27FC236}">
                <a16:creationId xmlns:a16="http://schemas.microsoft.com/office/drawing/2014/main" id="{9E257269-E160-1D9D-9D02-6696C28B893B}"/>
              </a:ext>
            </a:extLst>
          </p:cNvPr>
          <p:cNvPicPr>
            <a:picLocks noChangeAspect="1"/>
          </p:cNvPicPr>
          <p:nvPr/>
        </p:nvPicPr>
        <p:blipFill>
          <a:blip r:embed="rId3"/>
          <a:stretch>
            <a:fillRect/>
          </a:stretch>
        </p:blipFill>
        <p:spPr>
          <a:xfrm>
            <a:off x="1835696" y="2200253"/>
            <a:ext cx="5987811" cy="3875957"/>
          </a:xfrm>
          <a:prstGeom prst="rect">
            <a:avLst/>
          </a:prstGeom>
        </p:spPr>
      </p:pic>
      <p:sp>
        <p:nvSpPr>
          <p:cNvPr id="10" name="Footer Placeholder 10">
            <a:extLst>
              <a:ext uri="{FF2B5EF4-FFF2-40B4-BE49-F238E27FC236}">
                <a16:creationId xmlns:a16="http://schemas.microsoft.com/office/drawing/2014/main" id="{DF59F76E-8B2C-444F-8BDB-715A47E21410}"/>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3356558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CE51F6-B1BF-4137-979D-07469F007153}"/>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8B9C59AA-6288-45CF-9708-402B9AD5B7EE}"/>
              </a:ext>
            </a:extLst>
          </p:cNvPr>
          <p:cNvSpPr>
            <a:spLocks noGrp="1"/>
          </p:cNvSpPr>
          <p:nvPr>
            <p:ph type="sldNum" sz="quarter" idx="12"/>
          </p:nvPr>
        </p:nvSpPr>
        <p:spPr/>
        <p:txBody>
          <a:bodyPr/>
          <a:lstStyle/>
          <a:p>
            <a:fld id="{669AD40C-E5A7-4132-A31D-54A4D1BB6E89}" type="slidenum">
              <a:rPr lang="en-IN" smtClean="0"/>
              <a:t>19</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474348" y="110420"/>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a:latin typeface="Times New Roman"/>
                <a:cs typeface="Times New Roman"/>
              </a:rPr>
              <a:t>MODULE 3: </a:t>
            </a:r>
            <a:r>
              <a:rPr lang="en-US" sz="2000" b="1">
                <a:solidFill>
                  <a:srgbClr val="000000"/>
                </a:solidFill>
                <a:latin typeface="Times New Roman"/>
                <a:cs typeface="Times New Roman"/>
              </a:rPr>
              <a:t>Model Building &amp; Training</a:t>
            </a:r>
            <a:r>
              <a:rPr lang="en-US" sz="2400" b="1">
                <a:latin typeface="Times New Roman"/>
                <a:cs typeface="Times New Roman"/>
              </a:rPr>
              <a:t> </a:t>
            </a:r>
            <a:endParaRPr lang="en-IN" sz="2400" b="1">
              <a:latin typeface="Times New Roman"/>
              <a:cs typeface="Times New Roman"/>
            </a:endParaRPr>
          </a:p>
        </p:txBody>
      </p:sp>
      <p:sp>
        <p:nvSpPr>
          <p:cNvPr id="8" name="TextBox 11">
            <a:extLst>
              <a:ext uri="{FF2B5EF4-FFF2-40B4-BE49-F238E27FC236}">
                <a16:creationId xmlns:a16="http://schemas.microsoft.com/office/drawing/2014/main" id="{074616E9-30B6-4AC5-BC53-E30216CF640C}"/>
              </a:ext>
            </a:extLst>
          </p:cNvPr>
          <p:cNvSpPr txBox="1"/>
          <p:nvPr/>
        </p:nvSpPr>
        <p:spPr>
          <a:xfrm>
            <a:off x="474348" y="1519709"/>
            <a:ext cx="6006858"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latin typeface="Times New Roman"/>
              </a:rPr>
              <a:t>STEP2: </a:t>
            </a:r>
            <a:r>
              <a:rPr lang="en-US" sz="2000">
                <a:latin typeface="Times New Roman"/>
                <a:cs typeface="Times New Roman"/>
              </a:rPr>
              <a:t>COMPLING &amp;  TRAINING THE MODEL ​</a:t>
            </a:r>
            <a:endParaRPr lang="en-US"/>
          </a:p>
        </p:txBody>
      </p:sp>
      <p:pic>
        <p:nvPicPr>
          <p:cNvPr id="9" name="Picture 8" descr="A close up of a white background&#10;&#10;Description automatically generated">
            <a:extLst>
              <a:ext uri="{FF2B5EF4-FFF2-40B4-BE49-F238E27FC236}">
                <a16:creationId xmlns:a16="http://schemas.microsoft.com/office/drawing/2014/main" id="{1497909F-4DBE-CB85-CF2B-4AB917A8991F}"/>
              </a:ext>
            </a:extLst>
          </p:cNvPr>
          <p:cNvPicPr>
            <a:picLocks noChangeAspect="1"/>
          </p:cNvPicPr>
          <p:nvPr/>
        </p:nvPicPr>
        <p:blipFill>
          <a:blip r:embed="rId3"/>
          <a:stretch>
            <a:fillRect/>
          </a:stretch>
        </p:blipFill>
        <p:spPr>
          <a:xfrm>
            <a:off x="1676400" y="2510148"/>
            <a:ext cx="5791200" cy="619125"/>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3A2889DA-3DB4-2016-7222-DC23FA11504E}"/>
              </a:ext>
            </a:extLst>
          </p:cNvPr>
          <p:cNvPicPr>
            <a:picLocks noChangeAspect="1"/>
          </p:cNvPicPr>
          <p:nvPr/>
        </p:nvPicPr>
        <p:blipFill>
          <a:blip r:embed="rId4"/>
          <a:stretch>
            <a:fillRect/>
          </a:stretch>
        </p:blipFill>
        <p:spPr>
          <a:xfrm>
            <a:off x="1145336" y="3322738"/>
            <a:ext cx="6853327" cy="2243228"/>
          </a:xfrm>
          <a:prstGeom prst="rect">
            <a:avLst/>
          </a:prstGeom>
        </p:spPr>
      </p:pic>
      <p:sp>
        <p:nvSpPr>
          <p:cNvPr id="11" name="Footer Placeholder 10">
            <a:extLst>
              <a:ext uri="{FF2B5EF4-FFF2-40B4-BE49-F238E27FC236}">
                <a16:creationId xmlns:a16="http://schemas.microsoft.com/office/drawing/2014/main" id="{F719586C-26CA-4935-8D64-2A00E8F20AAB}"/>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555446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
        <p:nvSpPr>
          <p:cNvPr id="106" name="Google Shape;106;p2"/>
          <p:cNvSpPr txBox="1"/>
          <p:nvPr/>
        </p:nvSpPr>
        <p:spPr>
          <a:xfrm>
            <a:off x="457200" y="326593"/>
            <a:ext cx="8229600" cy="7261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Times New Roman"/>
              <a:buNone/>
            </a:pPr>
            <a:r>
              <a:rPr lang="en-IN" sz="2400" b="1">
                <a:solidFill>
                  <a:schemeClr val="dk1"/>
                </a:solidFill>
                <a:latin typeface="Times New Roman"/>
                <a:ea typeface="Times New Roman"/>
                <a:cs typeface="Times New Roman"/>
                <a:sym typeface="Times New Roman"/>
              </a:rPr>
              <a:t>AGENDA</a:t>
            </a:r>
            <a:endParaRPr sz="4400" b="1">
              <a:solidFill>
                <a:schemeClr val="dk1"/>
              </a:solidFill>
              <a:latin typeface="Times New Roman"/>
              <a:ea typeface="Times New Roman"/>
              <a:cs typeface="Times New Roman"/>
              <a:sym typeface="Times New Roman"/>
            </a:endParaRPr>
          </a:p>
        </p:txBody>
      </p:sp>
      <p:sp>
        <p:nvSpPr>
          <p:cNvPr id="107" name="Google Shape;107;p2"/>
          <p:cNvSpPr txBox="1"/>
          <p:nvPr/>
        </p:nvSpPr>
        <p:spPr>
          <a:xfrm>
            <a:off x="457200" y="1340768"/>
            <a:ext cx="8229600" cy="4525963"/>
          </a:xfrm>
          <a:prstGeom prst="rect">
            <a:avLst/>
          </a:prstGeom>
          <a:noFill/>
          <a:ln>
            <a:noFill/>
          </a:ln>
        </p:spPr>
        <p:txBody>
          <a:bodyPr spcFirstLastPara="1" wrap="square" lIns="91425" tIns="45700" rIns="91425" bIns="45700" anchor="t" anchorCtr="0">
            <a:noAutofit/>
          </a:bodyPr>
          <a:lstStyle/>
          <a:p>
            <a:pPr marL="342900" marR="0" lvl="0" indent="-332740" algn="l" rtl="0">
              <a:lnSpc>
                <a:spcPct val="150000"/>
              </a:lnSpc>
              <a:spcBef>
                <a:spcPts val="0"/>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ABSTRACT</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OBJECTIVE</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INTRODUCTION</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LITERATURE REVIEW</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DESIGN AND METHODOLOGIES</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STANDARDS &amp; POLICIES USED</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IMPLEMENTATION</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TESTING</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INPUT AND OUTPUT</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DEMO VIDEO</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CONCLUSION</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FUTURE ENHANCEMENTS</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PLAGIARISM REPORT OF PPT</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POSTER PRESENTATION </a:t>
            </a:r>
            <a:endParaRPr lang="en-US" sz="655" dirty="0"/>
          </a:p>
          <a:p>
            <a:pPr marL="342900" marR="0" lvl="0" indent="-332740" algn="l" rtl="0">
              <a:lnSpc>
                <a:spcPct val="150000"/>
              </a:lnSpc>
              <a:spcBef>
                <a:spcPts val="228"/>
              </a:spcBef>
              <a:spcAft>
                <a:spcPts val="0"/>
              </a:spcAft>
              <a:buClr>
                <a:schemeClr val="dk1"/>
              </a:buClr>
              <a:buSzPts val="980"/>
              <a:buFont typeface="Arial"/>
              <a:buChar char="●"/>
            </a:pPr>
            <a:r>
              <a:rPr lang="en-US" sz="980" dirty="0">
                <a:solidFill>
                  <a:schemeClr val="dk1"/>
                </a:solidFill>
                <a:latin typeface="Times New Roman"/>
                <a:ea typeface="Times New Roman"/>
                <a:cs typeface="Times New Roman"/>
                <a:sym typeface="Times New Roman"/>
              </a:rPr>
              <a:t>CONFERENCE PUBLICATION PROOF </a:t>
            </a:r>
          </a:p>
          <a:p>
            <a:pPr marL="342900" marR="0" lvl="0" indent="-332740" algn="l" rtl="0">
              <a:lnSpc>
                <a:spcPct val="150000"/>
              </a:lnSpc>
              <a:spcBef>
                <a:spcPts val="228"/>
              </a:spcBef>
              <a:spcAft>
                <a:spcPts val="0"/>
              </a:spcAft>
              <a:buClr>
                <a:schemeClr val="dk1"/>
              </a:buClr>
              <a:buSzPts val="980"/>
              <a:buFont typeface="Times New Roman"/>
              <a:buChar char="●"/>
            </a:pPr>
            <a:r>
              <a:rPr lang="en-US" sz="980" dirty="0">
                <a:solidFill>
                  <a:schemeClr val="dk1"/>
                </a:solidFill>
                <a:latin typeface="Times New Roman"/>
                <a:ea typeface="Times New Roman"/>
                <a:cs typeface="Times New Roman"/>
                <a:sym typeface="Times New Roman"/>
              </a:rPr>
              <a:t>GITHUB LINK</a:t>
            </a:r>
          </a:p>
          <a:p>
            <a:pPr marL="342900" marR="0" lvl="0" indent="-332740" algn="l" rtl="0">
              <a:lnSpc>
                <a:spcPct val="150000"/>
              </a:lnSpc>
              <a:spcBef>
                <a:spcPts val="228"/>
              </a:spcBef>
              <a:spcAft>
                <a:spcPts val="0"/>
              </a:spcAft>
              <a:buClr>
                <a:schemeClr val="dk1"/>
              </a:buClr>
              <a:buSzPts val="980"/>
              <a:buFont typeface="Times New Roman"/>
              <a:buChar char="●"/>
            </a:pPr>
            <a:r>
              <a:rPr lang="en-US" sz="980" dirty="0">
                <a:solidFill>
                  <a:schemeClr val="dk1"/>
                </a:solidFill>
                <a:latin typeface="Times New Roman"/>
                <a:ea typeface="Times New Roman"/>
                <a:cs typeface="Times New Roman"/>
                <a:sym typeface="Times New Roman"/>
              </a:rPr>
              <a:t>WEB REFERENCES LINK</a:t>
            </a:r>
            <a:endParaRPr lang="en-US" sz="655" dirty="0">
              <a:solidFill>
                <a:schemeClr val="dk1"/>
              </a:solidFill>
              <a:ea typeface="Times New Roman"/>
            </a:endParaRPr>
          </a:p>
          <a:p>
            <a:pPr marL="342900" marR="0" lvl="0" indent="-332740" algn="l" rtl="0">
              <a:lnSpc>
                <a:spcPct val="150000"/>
              </a:lnSpc>
              <a:spcBef>
                <a:spcPts val="228"/>
              </a:spcBef>
              <a:spcAft>
                <a:spcPts val="0"/>
              </a:spcAft>
              <a:buClr>
                <a:schemeClr val="dk1"/>
              </a:buClr>
              <a:buSzPts val="980"/>
              <a:buFont typeface="Times New Roman"/>
              <a:buChar char="●"/>
            </a:pPr>
            <a:r>
              <a:rPr lang="en-US" sz="980" dirty="0">
                <a:solidFill>
                  <a:schemeClr val="dk1"/>
                </a:solidFill>
                <a:latin typeface="Times New Roman"/>
                <a:ea typeface="Times New Roman"/>
                <a:cs typeface="Times New Roman"/>
                <a:sym typeface="Times New Roman"/>
              </a:rPr>
              <a:t>REFERENCES</a:t>
            </a:r>
          </a:p>
          <a:p>
            <a:pPr marL="342900" marR="0" lvl="0" indent="-270510" algn="l" rtl="0">
              <a:lnSpc>
                <a:spcPct val="150000"/>
              </a:lnSpc>
              <a:spcBef>
                <a:spcPts val="228"/>
              </a:spcBef>
              <a:spcAft>
                <a:spcPts val="0"/>
              </a:spcAft>
              <a:buClr>
                <a:schemeClr val="dk1"/>
              </a:buClr>
              <a:buSzPts val="780"/>
              <a:buFont typeface="Arial"/>
              <a:buNone/>
            </a:pPr>
            <a:endParaRPr lang="en-US" sz="980" dirty="0">
              <a:solidFill>
                <a:schemeClr val="dk1"/>
              </a:solidFill>
              <a:latin typeface="Times New Roman"/>
              <a:ea typeface="Times New Roman"/>
              <a:cs typeface="Times New Roman"/>
              <a:sym typeface="Times New Roman"/>
            </a:endParaRPr>
          </a:p>
          <a:p>
            <a:pPr marL="342900" marR="0" lvl="0" indent="-282575" algn="l" rtl="0">
              <a:spcBef>
                <a:spcPts val="190"/>
              </a:spcBef>
              <a:spcAft>
                <a:spcPts val="0"/>
              </a:spcAft>
              <a:buClr>
                <a:schemeClr val="dk1"/>
              </a:buClr>
              <a:buSzPts val="650"/>
              <a:buFont typeface="Arial"/>
              <a:buNone/>
            </a:pPr>
            <a:endParaRPr lang="en-US" sz="850" dirty="0">
              <a:solidFill>
                <a:schemeClr val="dk1"/>
              </a:solidFill>
              <a:latin typeface="Times New Roman"/>
              <a:ea typeface="Times New Roman"/>
              <a:cs typeface="Times New Roman"/>
              <a:sym typeface="Times New Roman"/>
            </a:endParaRPr>
          </a:p>
          <a:p>
            <a:pPr marL="342900" marR="0" lvl="0" indent="-282575" algn="l" rtl="0">
              <a:spcBef>
                <a:spcPts val="190"/>
              </a:spcBef>
              <a:spcAft>
                <a:spcPts val="0"/>
              </a:spcAft>
              <a:buClr>
                <a:schemeClr val="dk1"/>
              </a:buClr>
              <a:buSzPts val="650"/>
              <a:buFont typeface="Arial"/>
              <a:buNone/>
            </a:pPr>
            <a:endParaRPr lang="en-US" sz="850" dirty="0">
              <a:solidFill>
                <a:schemeClr val="dk1"/>
              </a:solidFill>
              <a:latin typeface="Times New Roman"/>
              <a:ea typeface="Times New Roman"/>
              <a:cs typeface="Times New Roman"/>
              <a:sym typeface="Times New Roman"/>
            </a:endParaRPr>
          </a:p>
          <a:p>
            <a:pPr marL="342900" marR="0" lvl="0" indent="-282575" algn="l" rtl="0">
              <a:spcBef>
                <a:spcPts val="190"/>
              </a:spcBef>
              <a:spcAft>
                <a:spcPts val="0"/>
              </a:spcAft>
              <a:buClr>
                <a:schemeClr val="dk1"/>
              </a:buClr>
              <a:buSzPts val="650"/>
              <a:buFont typeface="Arial"/>
              <a:buNone/>
            </a:pPr>
            <a:endParaRPr lang="en-US" sz="850" dirty="0">
              <a:solidFill>
                <a:schemeClr val="dk1"/>
              </a:solidFill>
              <a:latin typeface="Times New Roman"/>
              <a:ea typeface="Times New Roman"/>
              <a:cs typeface="Times New Roman"/>
              <a:sym typeface="Times New Roman"/>
            </a:endParaRPr>
          </a:p>
          <a:p>
            <a:pPr marL="342900" marR="0" lvl="0" indent="-282575" algn="l" rtl="0">
              <a:spcBef>
                <a:spcPts val="190"/>
              </a:spcBef>
              <a:spcAft>
                <a:spcPts val="0"/>
              </a:spcAft>
              <a:buClr>
                <a:schemeClr val="dk1"/>
              </a:buClr>
              <a:buSzPts val="650"/>
              <a:buFont typeface="Arial"/>
              <a:buNone/>
            </a:pPr>
            <a:endParaRPr lang="en-US" sz="850" dirty="0">
              <a:solidFill>
                <a:schemeClr val="dk1"/>
              </a:solidFill>
              <a:latin typeface="Times New Roman"/>
              <a:ea typeface="Times New Roman"/>
              <a:cs typeface="Times New Roman"/>
              <a:sym typeface="Times New Roman"/>
            </a:endParaRPr>
          </a:p>
        </p:txBody>
      </p:sp>
      <p:sp>
        <p:nvSpPr>
          <p:cNvPr id="108" name="Google Shape;10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7" name="Google Shape;98;p1">
            <a:extLst>
              <a:ext uri="{FF2B5EF4-FFF2-40B4-BE49-F238E27FC236}">
                <a16:creationId xmlns:a16="http://schemas.microsoft.com/office/drawing/2014/main" id="{5DBA7E52-1A3A-4FFA-9225-C82EE2466E79}"/>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CE51F6-B1BF-4137-979D-07469F007153}"/>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8B9C59AA-6288-45CF-9708-402B9AD5B7EE}"/>
              </a:ext>
            </a:extLst>
          </p:cNvPr>
          <p:cNvSpPr>
            <a:spLocks noGrp="1"/>
          </p:cNvSpPr>
          <p:nvPr>
            <p:ph type="sldNum" sz="quarter" idx="12"/>
          </p:nvPr>
        </p:nvSpPr>
        <p:spPr/>
        <p:txBody>
          <a:bodyPr/>
          <a:lstStyle/>
          <a:p>
            <a:fld id="{669AD40C-E5A7-4132-A31D-54A4D1BB6E89}" type="slidenum">
              <a:rPr lang="en-IN" smtClean="0"/>
              <a:t>20</a:t>
            </a:fld>
            <a:endParaRPr lang="en-IN"/>
          </a:p>
        </p:txBody>
      </p:sp>
      <p:sp>
        <p:nvSpPr>
          <p:cNvPr id="10" name="Title 1">
            <a:extLst>
              <a:ext uri="{FF2B5EF4-FFF2-40B4-BE49-F238E27FC236}">
                <a16:creationId xmlns:a16="http://schemas.microsoft.com/office/drawing/2014/main" id="{9D840D26-495E-4B49-BEE6-5776EA4FDB54}"/>
              </a:ext>
            </a:extLst>
          </p:cNvPr>
          <p:cNvSpPr>
            <a:spLocks noGrp="1"/>
          </p:cNvSpPr>
          <p:nvPr/>
        </p:nvSpPr>
        <p:spPr>
          <a:xfrm>
            <a:off x="493055" y="160724"/>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a:latin typeface="Times New Roman"/>
                <a:cs typeface="Times New Roman"/>
              </a:rPr>
              <a:t>MODULE 4: </a:t>
            </a:r>
            <a:r>
              <a:rPr lang="en-US" sz="2000" b="1">
                <a:solidFill>
                  <a:srgbClr val="000000"/>
                </a:solidFill>
                <a:latin typeface="Times New Roman"/>
                <a:cs typeface="Times New Roman"/>
              </a:rPr>
              <a:t>Evaluation &amp; Segmentation</a:t>
            </a:r>
            <a:r>
              <a:rPr lang="en-US" sz="2400" b="1">
                <a:latin typeface="Times New Roman"/>
                <a:cs typeface="Times New Roman"/>
              </a:rPr>
              <a:t> </a:t>
            </a:r>
            <a:endParaRPr lang="en-IN" sz="2400" b="1">
              <a:latin typeface="Times New Roman"/>
              <a:cs typeface="Times New Roman"/>
            </a:endParaRPr>
          </a:p>
        </p:txBody>
      </p:sp>
      <p:sp>
        <p:nvSpPr>
          <p:cNvPr id="11" name="TextBox 9">
            <a:extLst>
              <a:ext uri="{FF2B5EF4-FFF2-40B4-BE49-F238E27FC236}">
                <a16:creationId xmlns:a16="http://schemas.microsoft.com/office/drawing/2014/main" id="{D610BB13-68DC-13FD-C78C-1191A0831A46}"/>
              </a:ext>
            </a:extLst>
          </p:cNvPr>
          <p:cNvSpPr txBox="1"/>
          <p:nvPr/>
        </p:nvSpPr>
        <p:spPr>
          <a:xfrm>
            <a:off x="493055" y="1575109"/>
            <a:ext cx="525923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latin typeface="Times New Roman"/>
              </a:rPr>
              <a:t>STEP1:</a:t>
            </a:r>
            <a:r>
              <a:rPr lang="en-US" sz="2000" dirty="0">
                <a:latin typeface="Times New Roman"/>
                <a:cs typeface="Times New Roman"/>
              </a:rPr>
              <a:t> MODEL ​ANALYSIS</a:t>
            </a:r>
            <a:endParaRPr lang="en-US" dirty="0"/>
          </a:p>
        </p:txBody>
      </p:sp>
      <p:pic>
        <p:nvPicPr>
          <p:cNvPr id="12" name="Picture 11" descr="A screenshot of a computer code&#10;&#10;Description automatically generated">
            <a:extLst>
              <a:ext uri="{FF2B5EF4-FFF2-40B4-BE49-F238E27FC236}">
                <a16:creationId xmlns:a16="http://schemas.microsoft.com/office/drawing/2014/main" id="{BC6E510B-5753-6AD9-F7B4-4FEC53F15675}"/>
              </a:ext>
            </a:extLst>
          </p:cNvPr>
          <p:cNvPicPr>
            <a:picLocks noChangeAspect="1"/>
          </p:cNvPicPr>
          <p:nvPr/>
        </p:nvPicPr>
        <p:blipFill rotWithShape="1">
          <a:blip r:embed="rId3"/>
          <a:srcRect t="3012" b="602"/>
          <a:stretch/>
        </p:blipFill>
        <p:spPr>
          <a:xfrm>
            <a:off x="769188" y="3110340"/>
            <a:ext cx="7605623" cy="1905738"/>
          </a:xfrm>
          <a:prstGeom prst="rect">
            <a:avLst/>
          </a:prstGeom>
        </p:spPr>
      </p:pic>
      <p:sp>
        <p:nvSpPr>
          <p:cNvPr id="13" name="Footer Placeholder 10">
            <a:extLst>
              <a:ext uri="{FF2B5EF4-FFF2-40B4-BE49-F238E27FC236}">
                <a16:creationId xmlns:a16="http://schemas.microsoft.com/office/drawing/2014/main" id="{5130F246-7947-4AAE-8A37-1D05136B7F09}"/>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412201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CE51F6-B1BF-4137-979D-07469F007153}"/>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8B9C59AA-6288-45CF-9708-402B9AD5B7EE}"/>
              </a:ext>
            </a:extLst>
          </p:cNvPr>
          <p:cNvSpPr>
            <a:spLocks noGrp="1"/>
          </p:cNvSpPr>
          <p:nvPr>
            <p:ph type="sldNum" sz="quarter" idx="12"/>
          </p:nvPr>
        </p:nvSpPr>
        <p:spPr/>
        <p:txBody>
          <a:bodyPr/>
          <a:lstStyle/>
          <a:p>
            <a:fld id="{669AD40C-E5A7-4132-A31D-54A4D1BB6E89}" type="slidenum">
              <a:rPr lang="en-IN" smtClean="0"/>
              <a:t>21</a:t>
            </a:fld>
            <a:endParaRPr lang="en-IN"/>
          </a:p>
        </p:txBody>
      </p:sp>
      <p:sp>
        <p:nvSpPr>
          <p:cNvPr id="7" name="Title 1">
            <a:extLst>
              <a:ext uri="{FF2B5EF4-FFF2-40B4-BE49-F238E27FC236}">
                <a16:creationId xmlns:a16="http://schemas.microsoft.com/office/drawing/2014/main" id="{9D840D26-495E-4B49-BEE6-5776EA4FDB54}"/>
              </a:ext>
            </a:extLst>
          </p:cNvPr>
          <p:cNvSpPr>
            <a:spLocks noGrp="1"/>
          </p:cNvSpPr>
          <p:nvPr/>
        </p:nvSpPr>
        <p:spPr>
          <a:xfrm>
            <a:off x="522886" y="166805"/>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dirty="0">
                <a:latin typeface="Times New Roman"/>
                <a:cs typeface="Times New Roman"/>
              </a:rPr>
              <a:t>MODULE 4: </a:t>
            </a:r>
            <a:r>
              <a:rPr lang="en-US" sz="2000" b="1" dirty="0">
                <a:solidFill>
                  <a:srgbClr val="000000"/>
                </a:solidFill>
                <a:latin typeface="Times New Roman"/>
                <a:cs typeface="Times New Roman"/>
              </a:rPr>
              <a:t>Evaluation &amp; Segmentation</a:t>
            </a:r>
            <a:r>
              <a:rPr lang="en-US" sz="2400" b="1" dirty="0">
                <a:latin typeface="Times New Roman"/>
                <a:cs typeface="Times New Roman"/>
              </a:rPr>
              <a:t> </a:t>
            </a:r>
            <a:endParaRPr lang="en-IN" sz="2400" b="1" dirty="0">
              <a:latin typeface="Times New Roman"/>
              <a:cs typeface="Times New Roman"/>
            </a:endParaRPr>
          </a:p>
        </p:txBody>
      </p:sp>
      <p:sp>
        <p:nvSpPr>
          <p:cNvPr id="8" name="TextBox 13">
            <a:extLst>
              <a:ext uri="{FF2B5EF4-FFF2-40B4-BE49-F238E27FC236}">
                <a16:creationId xmlns:a16="http://schemas.microsoft.com/office/drawing/2014/main" id="{88452FF1-6CE7-42E0-8351-A2F0927569E4}"/>
              </a:ext>
            </a:extLst>
          </p:cNvPr>
          <p:cNvSpPr txBox="1"/>
          <p:nvPr/>
        </p:nvSpPr>
        <p:spPr>
          <a:xfrm>
            <a:off x="515698" y="1439087"/>
            <a:ext cx="5259237"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latin typeface="Times New Roman"/>
              </a:rPr>
              <a:t>STEP3: </a:t>
            </a:r>
            <a:r>
              <a:rPr lang="en-US" sz="2000">
                <a:latin typeface="Times New Roman"/>
              </a:rPr>
              <a:t>SEGMENTATION</a:t>
            </a:r>
            <a:endParaRPr lang="en-US" sz="2000">
              <a:latin typeface="Times New Roman"/>
              <a:cs typeface="Times New Roman"/>
            </a:endParaRPr>
          </a:p>
        </p:txBody>
      </p:sp>
      <p:pic>
        <p:nvPicPr>
          <p:cNvPr id="9" name="Picture 8" descr="A screenshot of a computer&#10;&#10;Description automatically generated">
            <a:extLst>
              <a:ext uri="{FF2B5EF4-FFF2-40B4-BE49-F238E27FC236}">
                <a16:creationId xmlns:a16="http://schemas.microsoft.com/office/drawing/2014/main" id="{9DF61727-9B26-ED29-2479-95D67A6D7A64}"/>
              </a:ext>
            </a:extLst>
          </p:cNvPr>
          <p:cNvPicPr>
            <a:picLocks noChangeAspect="1"/>
          </p:cNvPicPr>
          <p:nvPr/>
        </p:nvPicPr>
        <p:blipFill>
          <a:blip r:embed="rId3"/>
          <a:stretch>
            <a:fillRect/>
          </a:stretch>
        </p:blipFill>
        <p:spPr>
          <a:xfrm>
            <a:off x="2590800" y="1981407"/>
            <a:ext cx="4341064" cy="4203042"/>
          </a:xfrm>
          <a:prstGeom prst="rect">
            <a:avLst/>
          </a:prstGeom>
        </p:spPr>
      </p:pic>
      <p:sp>
        <p:nvSpPr>
          <p:cNvPr id="10" name="Footer Placeholder 10">
            <a:extLst>
              <a:ext uri="{FF2B5EF4-FFF2-40B4-BE49-F238E27FC236}">
                <a16:creationId xmlns:a16="http://schemas.microsoft.com/office/drawing/2014/main" id="{054ECEDA-5FA5-4790-AB0E-37A1E347F990}"/>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1991927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319177" y="687297"/>
            <a:ext cx="4252823" cy="4571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IN" sz="2400" b="1" dirty="0">
                <a:latin typeface="Times New Roman"/>
                <a:ea typeface="Times New Roman"/>
                <a:cs typeface="Times New Roman"/>
                <a:sym typeface="Times New Roman"/>
              </a:rPr>
              <a:t>STANDARDS &amp; POLICIES</a:t>
            </a:r>
            <a:endParaRPr lang="en-IN" sz="2400" b="1" dirty="0"/>
          </a:p>
        </p:txBody>
      </p:sp>
      <p:sp>
        <p:nvSpPr>
          <p:cNvPr id="159" name="Google Shape;159;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161" name="Google Shape;16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
        <p:nvSpPr>
          <p:cNvPr id="2" name="TextBox 1">
            <a:extLst>
              <a:ext uri="{FF2B5EF4-FFF2-40B4-BE49-F238E27FC236}">
                <a16:creationId xmlns:a16="http://schemas.microsoft.com/office/drawing/2014/main" id="{D86FFD94-3C72-4A58-90C6-795883BCFF70}"/>
              </a:ext>
            </a:extLst>
          </p:cNvPr>
          <p:cNvSpPr txBox="1"/>
          <p:nvPr/>
        </p:nvSpPr>
        <p:spPr>
          <a:xfrm>
            <a:off x="542108" y="1765264"/>
            <a:ext cx="8059783" cy="3970318"/>
          </a:xfrm>
          <a:prstGeom prst="rect">
            <a:avLst/>
          </a:prstGeom>
          <a:noFill/>
        </p:spPr>
        <p:txBody>
          <a:bodyPr wrap="square" rtlCol="0">
            <a:spAutoFit/>
          </a:bodyPr>
          <a:lstStyle/>
          <a:p>
            <a:pPr algn="just"/>
            <a:r>
              <a:rPr lang="en-US" sz="1800" b="1" dirty="0">
                <a:latin typeface="Times New Roman" panose="02020603050405020304" pitchFamily="18" charset="0"/>
                <a:cs typeface="Times New Roman" panose="02020603050405020304" pitchFamily="18" charset="0"/>
              </a:rPr>
              <a:t>GOOGLE COLAB</a:t>
            </a:r>
          </a:p>
          <a:p>
            <a:pPr algn="just"/>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adheres to Google Cloud Platform’s policies and terms of service, ensuring the security and privacy of user data and resources.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users are expected to comply with Google’s Acceptable Use Policy, which prohibits activities such as spamming, distributing malware, and engaging in illegal activities. Users are responsible for ensuring the confidentiality and security of their data and code while using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It is recommended to avoid storing sensitive information or proprietary data on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instances.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provides integration with Google Drive for saving and loading files, enabling users to store and access data securely. Google </a:t>
            </a:r>
            <a:r>
              <a:rPr lang="en-US" sz="1800" dirty="0" err="1">
                <a:latin typeface="Times New Roman" panose="02020603050405020304" pitchFamily="18" charset="0"/>
                <a:cs typeface="Times New Roman" panose="02020603050405020304" pitchFamily="18" charset="0"/>
              </a:rPr>
              <a:t>Colab</a:t>
            </a:r>
            <a:r>
              <a:rPr lang="en-US" sz="1800" dirty="0">
                <a:latin typeface="Times New Roman" panose="02020603050405020304" pitchFamily="18" charset="0"/>
                <a:cs typeface="Times New Roman" panose="02020603050405020304" pitchFamily="18" charset="0"/>
              </a:rPr>
              <a:t> instances have automatic shutdown mechanisms to conserve resources and prevent abuse.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Standard Used: ISO/IEC 27001</a:t>
            </a:r>
            <a:endParaRPr lang="en-IN" sz="1800" dirty="0">
              <a:latin typeface="Times New Roman" panose="02020603050405020304" pitchFamily="18" charset="0"/>
              <a:cs typeface="Times New Roman" panose="02020603050405020304" pitchFamily="18" charset="0"/>
            </a:endParaRPr>
          </a:p>
        </p:txBody>
      </p:sp>
      <p:sp>
        <p:nvSpPr>
          <p:cNvPr id="7" name="Google Shape;98;p1">
            <a:extLst>
              <a:ext uri="{FF2B5EF4-FFF2-40B4-BE49-F238E27FC236}">
                <a16:creationId xmlns:a16="http://schemas.microsoft.com/office/drawing/2014/main" id="{2B5B8ABE-1C73-45CB-AA3D-1A05AADC321C}"/>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body" idx="1"/>
          </p:nvPr>
        </p:nvSpPr>
        <p:spPr>
          <a:xfrm>
            <a:off x="457200" y="1928004"/>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ct val="100000"/>
              <a:buChar char="•"/>
            </a:pPr>
            <a:r>
              <a:rPr lang="en-IN" sz="2000">
                <a:latin typeface="Times New Roman" panose="02020603050405020304" pitchFamily="18" charset="0"/>
                <a:ea typeface="Times New Roman"/>
                <a:cs typeface="Times New Roman" panose="02020603050405020304" pitchFamily="18" charset="0"/>
                <a:sym typeface="Times New Roman"/>
              </a:rPr>
              <a:t>ARCHITECTURE DIAGRAM</a:t>
            </a:r>
            <a:endParaRPr lang="en-IN" sz="2000" dirty="0">
              <a:latin typeface="Times New Roman" panose="02020603050405020304" pitchFamily="18" charset="0"/>
              <a:ea typeface="Times New Roman"/>
              <a:cs typeface="Times New Roman" panose="02020603050405020304" pitchFamily="18" charset="0"/>
              <a:sym typeface="Times New Roman"/>
            </a:endParaRPr>
          </a:p>
        </p:txBody>
      </p:sp>
      <p:sp>
        <p:nvSpPr>
          <p:cNvPr id="168" name="Google Shape;16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23</a:t>
            </a:fld>
            <a:endParaRPr/>
          </a:p>
        </p:txBody>
      </p:sp>
      <p:sp>
        <p:nvSpPr>
          <p:cNvPr id="169" name="Google Shape;169;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IN" sz="2400" b="1" dirty="0">
                <a:latin typeface="Times New Roman"/>
                <a:ea typeface="Times New Roman"/>
                <a:cs typeface="Times New Roman"/>
                <a:sym typeface="Times New Roman"/>
              </a:rPr>
              <a:t>IMPLEMENTATION</a:t>
            </a:r>
            <a:endParaRPr dirty="0"/>
          </a:p>
        </p:txBody>
      </p:sp>
      <p:sp>
        <p:nvSpPr>
          <p:cNvPr id="170" name="Google Shape;170;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7" name="Google Shape;98;p1">
            <a:extLst>
              <a:ext uri="{FF2B5EF4-FFF2-40B4-BE49-F238E27FC236}">
                <a16:creationId xmlns:a16="http://schemas.microsoft.com/office/drawing/2014/main" id="{9E079259-3632-418B-8DD8-4E1F326DAC52}"/>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73E5CFA-388D-44BD-9967-E21671356839}"/>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F57D550A-29C5-40A2-83DC-D09AD9FF42AB}"/>
              </a:ext>
            </a:extLst>
          </p:cNvPr>
          <p:cNvSpPr>
            <a:spLocks noGrp="1"/>
          </p:cNvSpPr>
          <p:nvPr>
            <p:ph type="sldNum" sz="quarter" idx="12"/>
          </p:nvPr>
        </p:nvSpPr>
        <p:spPr/>
        <p:txBody>
          <a:bodyPr/>
          <a:lstStyle/>
          <a:p>
            <a:fld id="{669AD40C-E5A7-4132-A31D-54A4D1BB6E89}" type="slidenum">
              <a:rPr lang="en-IN" smtClean="0"/>
              <a:t>24</a:t>
            </a:fld>
            <a:endParaRPr lang="en-IN"/>
          </a:p>
        </p:txBody>
      </p:sp>
      <p:sp>
        <p:nvSpPr>
          <p:cNvPr id="7" name="Title 1">
            <a:extLst>
              <a:ext uri="{FF2B5EF4-FFF2-40B4-BE49-F238E27FC236}">
                <a16:creationId xmlns:a16="http://schemas.microsoft.com/office/drawing/2014/main" id="{C72921AC-0D10-4FBA-BC0E-C27FDB97E8DB}"/>
              </a:ext>
            </a:extLst>
          </p:cNvPr>
          <p:cNvSpPr>
            <a:spLocks noGrp="1"/>
          </p:cNvSpPr>
          <p:nvPr/>
        </p:nvSpPr>
        <p:spPr>
          <a:xfrm>
            <a:off x="457200" y="0"/>
            <a:ext cx="7772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ARCHITECTURE DIAGRAM</a:t>
            </a:r>
          </a:p>
        </p:txBody>
      </p:sp>
      <p:pic>
        <p:nvPicPr>
          <p:cNvPr id="8" name="Picture 7" descr="A screenshot of a computer&#10;&#10;Description automatically generated">
            <a:extLst>
              <a:ext uri="{FF2B5EF4-FFF2-40B4-BE49-F238E27FC236}">
                <a16:creationId xmlns:a16="http://schemas.microsoft.com/office/drawing/2014/main" id="{7E1E7F66-3C58-E569-5B39-2AF709942628}"/>
              </a:ext>
            </a:extLst>
          </p:cNvPr>
          <p:cNvPicPr>
            <a:picLocks noChangeAspect="1"/>
          </p:cNvPicPr>
          <p:nvPr/>
        </p:nvPicPr>
        <p:blipFill>
          <a:blip r:embed="rId3"/>
          <a:stretch>
            <a:fillRect/>
          </a:stretch>
        </p:blipFill>
        <p:spPr>
          <a:xfrm>
            <a:off x="1890073" y="1302419"/>
            <a:ext cx="5729927" cy="5053931"/>
          </a:xfrm>
          <a:prstGeom prst="rect">
            <a:avLst/>
          </a:prstGeom>
        </p:spPr>
      </p:pic>
      <p:sp>
        <p:nvSpPr>
          <p:cNvPr id="9" name="Footer Placeholder 10">
            <a:extLst>
              <a:ext uri="{FF2B5EF4-FFF2-40B4-BE49-F238E27FC236}">
                <a16:creationId xmlns:a16="http://schemas.microsoft.com/office/drawing/2014/main" id="{84336523-B8FF-43D7-8569-1E2A6307B76E}"/>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389260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latin typeface="Times New Roman" pitchFamily="18" charset="0"/>
                <a:cs typeface="Times New Roman" pitchFamily="18" charset="0"/>
              </a:rPr>
              <a:t>UNIT TESTING</a:t>
            </a:r>
            <a:endParaRPr lang="en-IN" sz="2000" i="1" dirty="0">
              <a:latin typeface="Times New Roman" pitchFamily="18" charset="0"/>
              <a:cs typeface="Times New Roman" pitchFamily="18" charset="0"/>
            </a:endParaRPr>
          </a:p>
          <a:p>
            <a:r>
              <a:rPr lang="en-US" sz="2000" dirty="0">
                <a:latin typeface="Times New Roman" pitchFamily="18" charset="0"/>
                <a:cs typeface="Times New Roman" pitchFamily="18" charset="0"/>
              </a:rPr>
              <a:t>INTEGRATION TESTING</a:t>
            </a:r>
          </a:p>
          <a:p>
            <a:r>
              <a:rPr lang="en-US" sz="2000" dirty="0">
                <a:latin typeface="Times New Roman" pitchFamily="18" charset="0"/>
                <a:cs typeface="Times New Roman" pitchFamily="18" charset="0"/>
              </a:rPr>
              <a:t>SYSTEM TESTING</a:t>
            </a:r>
          </a:p>
          <a:p>
            <a:pPr marL="0" indent="0">
              <a:buNone/>
            </a:pPr>
            <a:endParaRPr lang="en-IN"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A00FD27-8DB0-4CB2-BD37-BEA95C6A1008}" type="slidenum">
              <a:rPr lang="en-IN" smtClean="0"/>
              <a:t>25</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55F7E947-6EBB-4466-B3E0-3D5786C91D3C}"/>
              </a:ext>
            </a:extLst>
          </p:cNvPr>
          <p:cNvSpPr>
            <a:spLocks noGrp="1"/>
          </p:cNvSpPr>
          <p:nvPr>
            <p:ph type="dt" sz="half" idx="10"/>
          </p:nvPr>
        </p:nvSpPr>
        <p:spPr/>
        <p:txBody>
          <a:bodyPr/>
          <a:lstStyle/>
          <a:p>
            <a:fld id="{F831E1D1-EA1C-4003-AE43-53F24840C406}" type="datetime1">
              <a:rPr lang="en-IN" smtClean="0"/>
              <a:t>02-09-2024</a:t>
            </a:fld>
            <a:endParaRPr lang="en-IN"/>
          </a:p>
        </p:txBody>
      </p:sp>
      <p:sp>
        <p:nvSpPr>
          <p:cNvPr id="7" name="Footer Placeholder 10">
            <a:extLst>
              <a:ext uri="{FF2B5EF4-FFF2-40B4-BE49-F238E27FC236}">
                <a16:creationId xmlns:a16="http://schemas.microsoft.com/office/drawing/2014/main" id="{6E13A272-833A-4613-89EB-4E7062233168}"/>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241978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13D493-0EC4-4D8E-921E-604A52845C27}"/>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3AAFAD20-FB88-4AAF-95AE-F567F45904CF}"/>
              </a:ext>
            </a:extLst>
          </p:cNvPr>
          <p:cNvSpPr>
            <a:spLocks noGrp="1"/>
          </p:cNvSpPr>
          <p:nvPr>
            <p:ph type="sldNum" sz="quarter" idx="12"/>
          </p:nvPr>
        </p:nvSpPr>
        <p:spPr/>
        <p:txBody>
          <a:bodyPr/>
          <a:lstStyle/>
          <a:p>
            <a:fld id="{669AD40C-E5A7-4132-A31D-54A4D1BB6E89}" type="slidenum">
              <a:rPr lang="en-IN" smtClean="0"/>
              <a:t>26</a:t>
            </a:fld>
            <a:endParaRPr lang="en-IN"/>
          </a:p>
        </p:txBody>
      </p:sp>
      <p:sp>
        <p:nvSpPr>
          <p:cNvPr id="7" name="Title 1">
            <a:extLst>
              <a:ext uri="{FF2B5EF4-FFF2-40B4-BE49-F238E27FC236}">
                <a16:creationId xmlns:a16="http://schemas.microsoft.com/office/drawing/2014/main" id="{3CBD0395-4900-4335-AB1C-EB8177E1B308}"/>
              </a:ext>
            </a:extLst>
          </p:cNvPr>
          <p:cNvSpPr>
            <a:spLocks noGrp="1"/>
          </p:cNvSpPr>
          <p:nvPr>
            <p:ph type="title"/>
          </p:nvPr>
        </p:nvSpPr>
        <p:spPr>
          <a:xfrm>
            <a:off x="457200" y="274638"/>
            <a:ext cx="8229600" cy="1143000"/>
          </a:xfrm>
        </p:spPr>
        <p:txBody>
          <a:bodyPr/>
          <a:lstStyle/>
          <a:p>
            <a:pPr algn="l"/>
            <a:r>
              <a:rPr lang="en-IN" sz="2400" b="1" dirty="0">
                <a:latin typeface="Times New Roman" pitchFamily="18" charset="0"/>
                <a:cs typeface="Times New Roman" pitchFamily="18" charset="0"/>
              </a:rPr>
              <a:t>UNIT TESTING</a:t>
            </a:r>
            <a:endParaRPr lang="en-IN" dirty="0"/>
          </a:p>
        </p:txBody>
      </p:sp>
      <p:sp>
        <p:nvSpPr>
          <p:cNvPr id="8" name="Footer Placeholder 10">
            <a:extLst>
              <a:ext uri="{FF2B5EF4-FFF2-40B4-BE49-F238E27FC236}">
                <a16:creationId xmlns:a16="http://schemas.microsoft.com/office/drawing/2014/main" id="{05E8FA84-EDD2-4BE6-9F65-194A3851237E}"/>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pic>
        <p:nvPicPr>
          <p:cNvPr id="3" name="Picture 2">
            <a:extLst>
              <a:ext uri="{FF2B5EF4-FFF2-40B4-BE49-F238E27FC236}">
                <a16:creationId xmlns:a16="http://schemas.microsoft.com/office/drawing/2014/main" id="{AEB9B924-3F56-4EC2-AF24-54525012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32" y="5184743"/>
            <a:ext cx="7596336" cy="762406"/>
          </a:xfrm>
          <a:prstGeom prst="rect">
            <a:avLst/>
          </a:prstGeom>
        </p:spPr>
      </p:pic>
      <p:pic>
        <p:nvPicPr>
          <p:cNvPr id="5" name="Picture 4">
            <a:extLst>
              <a:ext uri="{FF2B5EF4-FFF2-40B4-BE49-F238E27FC236}">
                <a16:creationId xmlns:a16="http://schemas.microsoft.com/office/drawing/2014/main" id="{D2C92F3F-5C90-4272-8884-E94845AC4B54}"/>
              </a:ext>
            </a:extLst>
          </p:cNvPr>
          <p:cNvPicPr>
            <a:picLocks noChangeAspect="1"/>
          </p:cNvPicPr>
          <p:nvPr/>
        </p:nvPicPr>
        <p:blipFill>
          <a:blip r:embed="rId3"/>
          <a:stretch>
            <a:fillRect/>
          </a:stretch>
        </p:blipFill>
        <p:spPr>
          <a:xfrm>
            <a:off x="1181324" y="1628800"/>
            <a:ext cx="6781352" cy="3047054"/>
          </a:xfrm>
          <a:prstGeom prst="rect">
            <a:avLst/>
          </a:prstGeom>
        </p:spPr>
      </p:pic>
    </p:spTree>
    <p:extLst>
      <p:ext uri="{BB962C8B-B14F-4D97-AF65-F5344CB8AC3E}">
        <p14:creationId xmlns:p14="http://schemas.microsoft.com/office/powerpoint/2010/main" val="2281954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13D493-0EC4-4D8E-921E-604A52845C27}"/>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3AAFAD20-FB88-4AAF-95AE-F567F45904CF}"/>
              </a:ext>
            </a:extLst>
          </p:cNvPr>
          <p:cNvSpPr>
            <a:spLocks noGrp="1"/>
          </p:cNvSpPr>
          <p:nvPr>
            <p:ph type="sldNum" sz="quarter" idx="12"/>
          </p:nvPr>
        </p:nvSpPr>
        <p:spPr/>
        <p:txBody>
          <a:bodyPr/>
          <a:lstStyle/>
          <a:p>
            <a:fld id="{669AD40C-E5A7-4132-A31D-54A4D1BB6E89}" type="slidenum">
              <a:rPr lang="en-IN" smtClean="0"/>
              <a:t>27</a:t>
            </a:fld>
            <a:endParaRPr lang="en-IN"/>
          </a:p>
        </p:txBody>
      </p:sp>
      <p:sp>
        <p:nvSpPr>
          <p:cNvPr id="7" name="Title 1">
            <a:extLst>
              <a:ext uri="{FF2B5EF4-FFF2-40B4-BE49-F238E27FC236}">
                <a16:creationId xmlns:a16="http://schemas.microsoft.com/office/drawing/2014/main" id="{3CBD0395-4900-4335-AB1C-EB8177E1B308}"/>
              </a:ext>
            </a:extLst>
          </p:cNvPr>
          <p:cNvSpPr>
            <a:spLocks noGrp="1"/>
          </p:cNvSpPr>
          <p:nvPr>
            <p:ph type="title"/>
          </p:nvPr>
        </p:nvSpPr>
        <p:spPr>
          <a:xfrm>
            <a:off x="457200" y="274638"/>
            <a:ext cx="8229600" cy="1143000"/>
          </a:xfrm>
        </p:spPr>
        <p:txBody>
          <a:bodyPr/>
          <a:lstStyle/>
          <a:p>
            <a:pPr algn="l"/>
            <a:r>
              <a:rPr lang="en-IN" sz="2400" b="1" dirty="0">
                <a:latin typeface="Times New Roman" pitchFamily="18" charset="0"/>
                <a:cs typeface="Times New Roman" pitchFamily="18" charset="0"/>
              </a:rPr>
              <a:t>INTEGRATION TESTING</a:t>
            </a:r>
            <a:endParaRPr lang="en-IN" dirty="0"/>
          </a:p>
        </p:txBody>
      </p:sp>
      <p:sp>
        <p:nvSpPr>
          <p:cNvPr id="8" name="Footer Placeholder 10">
            <a:extLst>
              <a:ext uri="{FF2B5EF4-FFF2-40B4-BE49-F238E27FC236}">
                <a16:creationId xmlns:a16="http://schemas.microsoft.com/office/drawing/2014/main" id="{34155A96-F510-4950-80AD-C15B9E450AF5}"/>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pic>
        <p:nvPicPr>
          <p:cNvPr id="3" name="Picture 2">
            <a:extLst>
              <a:ext uri="{FF2B5EF4-FFF2-40B4-BE49-F238E27FC236}">
                <a16:creationId xmlns:a16="http://schemas.microsoft.com/office/drawing/2014/main" id="{DD01041E-0DBB-4F9E-B9D1-9EF7998E7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72" y="5229961"/>
            <a:ext cx="6876256" cy="772774"/>
          </a:xfrm>
          <a:prstGeom prst="rect">
            <a:avLst/>
          </a:prstGeom>
        </p:spPr>
      </p:pic>
      <p:pic>
        <p:nvPicPr>
          <p:cNvPr id="5" name="Picture 4">
            <a:extLst>
              <a:ext uri="{FF2B5EF4-FFF2-40B4-BE49-F238E27FC236}">
                <a16:creationId xmlns:a16="http://schemas.microsoft.com/office/drawing/2014/main" id="{B819F181-B514-4D54-8B1D-5CA496B82601}"/>
              </a:ext>
            </a:extLst>
          </p:cNvPr>
          <p:cNvPicPr>
            <a:picLocks noChangeAspect="1"/>
          </p:cNvPicPr>
          <p:nvPr/>
        </p:nvPicPr>
        <p:blipFill>
          <a:blip r:embed="rId3"/>
          <a:stretch>
            <a:fillRect/>
          </a:stretch>
        </p:blipFill>
        <p:spPr>
          <a:xfrm>
            <a:off x="1331640" y="1417638"/>
            <a:ext cx="5688632" cy="2467744"/>
          </a:xfrm>
          <a:prstGeom prst="rect">
            <a:avLst/>
          </a:prstGeom>
        </p:spPr>
      </p:pic>
      <p:pic>
        <p:nvPicPr>
          <p:cNvPr id="10" name="Picture 9">
            <a:extLst>
              <a:ext uri="{FF2B5EF4-FFF2-40B4-BE49-F238E27FC236}">
                <a16:creationId xmlns:a16="http://schemas.microsoft.com/office/drawing/2014/main" id="{6F4A4D7D-D73E-42E0-A7FF-BF831FF8C6C0}"/>
              </a:ext>
            </a:extLst>
          </p:cNvPr>
          <p:cNvPicPr>
            <a:picLocks noChangeAspect="1"/>
          </p:cNvPicPr>
          <p:nvPr/>
        </p:nvPicPr>
        <p:blipFill>
          <a:blip r:embed="rId4"/>
          <a:stretch>
            <a:fillRect/>
          </a:stretch>
        </p:blipFill>
        <p:spPr>
          <a:xfrm>
            <a:off x="1331640" y="3888174"/>
            <a:ext cx="6003320" cy="989559"/>
          </a:xfrm>
          <a:prstGeom prst="rect">
            <a:avLst/>
          </a:prstGeom>
        </p:spPr>
      </p:pic>
    </p:spTree>
    <p:extLst>
      <p:ext uri="{BB962C8B-B14F-4D97-AF65-F5344CB8AC3E}">
        <p14:creationId xmlns:p14="http://schemas.microsoft.com/office/powerpoint/2010/main" val="773190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13D493-0EC4-4D8E-921E-604A52845C27}"/>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3AAFAD20-FB88-4AAF-95AE-F567F45904CF}"/>
              </a:ext>
            </a:extLst>
          </p:cNvPr>
          <p:cNvSpPr>
            <a:spLocks noGrp="1"/>
          </p:cNvSpPr>
          <p:nvPr>
            <p:ph type="sldNum" sz="quarter" idx="12"/>
          </p:nvPr>
        </p:nvSpPr>
        <p:spPr/>
        <p:txBody>
          <a:bodyPr/>
          <a:lstStyle/>
          <a:p>
            <a:fld id="{669AD40C-E5A7-4132-A31D-54A4D1BB6E89}" type="slidenum">
              <a:rPr lang="en-IN" smtClean="0"/>
              <a:t>28</a:t>
            </a:fld>
            <a:endParaRPr lang="en-IN"/>
          </a:p>
        </p:txBody>
      </p:sp>
      <p:sp>
        <p:nvSpPr>
          <p:cNvPr id="7" name="Title 1">
            <a:extLst>
              <a:ext uri="{FF2B5EF4-FFF2-40B4-BE49-F238E27FC236}">
                <a16:creationId xmlns:a16="http://schemas.microsoft.com/office/drawing/2014/main" id="{3CBD0395-4900-4335-AB1C-EB8177E1B308}"/>
              </a:ext>
            </a:extLst>
          </p:cNvPr>
          <p:cNvSpPr>
            <a:spLocks noGrp="1"/>
          </p:cNvSpPr>
          <p:nvPr>
            <p:ph type="title"/>
          </p:nvPr>
        </p:nvSpPr>
        <p:spPr>
          <a:xfrm>
            <a:off x="457200" y="274638"/>
            <a:ext cx="8229600" cy="1143000"/>
          </a:xfrm>
        </p:spPr>
        <p:txBody>
          <a:bodyPr/>
          <a:lstStyle/>
          <a:p>
            <a:pPr algn="l"/>
            <a:r>
              <a:rPr lang="en-IN" sz="2400" b="1" dirty="0">
                <a:latin typeface="Times New Roman" pitchFamily="18" charset="0"/>
                <a:cs typeface="Times New Roman" pitchFamily="18" charset="0"/>
              </a:rPr>
              <a:t>SYSTEM TESTING</a:t>
            </a:r>
            <a:endParaRPr lang="en-IN" dirty="0"/>
          </a:p>
        </p:txBody>
      </p:sp>
      <p:sp>
        <p:nvSpPr>
          <p:cNvPr id="8" name="Footer Placeholder 10">
            <a:extLst>
              <a:ext uri="{FF2B5EF4-FFF2-40B4-BE49-F238E27FC236}">
                <a16:creationId xmlns:a16="http://schemas.microsoft.com/office/drawing/2014/main" id="{7357DE2D-CF6D-4509-AE37-5C84044D94EA}"/>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pic>
        <p:nvPicPr>
          <p:cNvPr id="3" name="Picture 2">
            <a:extLst>
              <a:ext uri="{FF2B5EF4-FFF2-40B4-BE49-F238E27FC236}">
                <a16:creationId xmlns:a16="http://schemas.microsoft.com/office/drawing/2014/main" id="{18723248-E9DC-4C7E-B42A-B04FE73C6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88" y="5132441"/>
            <a:ext cx="6660232" cy="560485"/>
          </a:xfrm>
          <a:prstGeom prst="rect">
            <a:avLst/>
          </a:prstGeom>
        </p:spPr>
      </p:pic>
      <p:pic>
        <p:nvPicPr>
          <p:cNvPr id="5" name="Picture 4">
            <a:extLst>
              <a:ext uri="{FF2B5EF4-FFF2-40B4-BE49-F238E27FC236}">
                <a16:creationId xmlns:a16="http://schemas.microsoft.com/office/drawing/2014/main" id="{3FC596B5-EA8E-46C5-853A-F983D1A8881C}"/>
              </a:ext>
            </a:extLst>
          </p:cNvPr>
          <p:cNvPicPr>
            <a:picLocks noChangeAspect="1"/>
          </p:cNvPicPr>
          <p:nvPr/>
        </p:nvPicPr>
        <p:blipFill>
          <a:blip r:embed="rId3"/>
          <a:stretch>
            <a:fillRect/>
          </a:stretch>
        </p:blipFill>
        <p:spPr>
          <a:xfrm>
            <a:off x="298263" y="2348880"/>
            <a:ext cx="4507386" cy="1401030"/>
          </a:xfrm>
          <a:prstGeom prst="rect">
            <a:avLst/>
          </a:prstGeom>
        </p:spPr>
      </p:pic>
      <p:pic>
        <p:nvPicPr>
          <p:cNvPr id="10" name="Picture 9">
            <a:extLst>
              <a:ext uri="{FF2B5EF4-FFF2-40B4-BE49-F238E27FC236}">
                <a16:creationId xmlns:a16="http://schemas.microsoft.com/office/drawing/2014/main" id="{7D806597-6858-4AB2-9189-A27B3772346A}"/>
              </a:ext>
            </a:extLst>
          </p:cNvPr>
          <p:cNvPicPr>
            <a:picLocks noChangeAspect="1"/>
          </p:cNvPicPr>
          <p:nvPr/>
        </p:nvPicPr>
        <p:blipFill>
          <a:blip r:embed="rId4"/>
          <a:stretch>
            <a:fillRect/>
          </a:stretch>
        </p:blipFill>
        <p:spPr>
          <a:xfrm>
            <a:off x="4051411" y="1900120"/>
            <a:ext cx="4819726" cy="2861564"/>
          </a:xfrm>
          <a:prstGeom prst="rect">
            <a:avLst/>
          </a:prstGeom>
        </p:spPr>
      </p:pic>
    </p:spTree>
    <p:extLst>
      <p:ext uri="{BB962C8B-B14F-4D97-AF65-F5344CB8AC3E}">
        <p14:creationId xmlns:p14="http://schemas.microsoft.com/office/powerpoint/2010/main" val="687478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656755"/>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D2A0C2AB-7557-46A6-A6A1-28DABF1AD593}"/>
              </a:ext>
            </a:extLst>
          </p:cNvPr>
          <p:cNvSpPr>
            <a:spLocks noGrp="1"/>
          </p:cNvSpPr>
          <p:nvPr>
            <p:ph type="dt" sz="half" idx="10"/>
          </p:nvPr>
        </p:nvSpPr>
        <p:spPr/>
        <p:txBody>
          <a:bodyPr/>
          <a:lstStyle/>
          <a:p>
            <a:fld id="{69A4E54E-743F-418C-95CA-9BB94F3F30C6}" type="datetime1">
              <a:rPr lang="en-IN" smtClean="0"/>
              <a:t>02-09-2024</a:t>
            </a:fld>
            <a:endParaRPr lang="en-IN"/>
          </a:p>
        </p:txBody>
      </p:sp>
      <p:sp>
        <p:nvSpPr>
          <p:cNvPr id="7" name="Slide Number Placeholder 6">
            <a:extLst>
              <a:ext uri="{FF2B5EF4-FFF2-40B4-BE49-F238E27FC236}">
                <a16:creationId xmlns:a16="http://schemas.microsoft.com/office/drawing/2014/main" id="{0E8874BE-D6FC-4A35-927C-029BCDACB3FD}"/>
              </a:ext>
            </a:extLst>
          </p:cNvPr>
          <p:cNvSpPr>
            <a:spLocks noGrp="1"/>
          </p:cNvSpPr>
          <p:nvPr>
            <p:ph type="sldNum" sz="quarter" idx="12"/>
          </p:nvPr>
        </p:nvSpPr>
        <p:spPr/>
        <p:txBody>
          <a:bodyPr/>
          <a:lstStyle/>
          <a:p>
            <a:fld id="{669AD40C-E5A7-4132-A31D-54A4D1BB6E89}" type="slidenum">
              <a:rPr lang="en-IN" smtClean="0"/>
              <a:t>29</a:t>
            </a:fld>
            <a:endParaRPr lang="en-IN"/>
          </a:p>
        </p:txBody>
      </p:sp>
      <p:sp>
        <p:nvSpPr>
          <p:cNvPr id="8" name="Footer Placeholder 10">
            <a:extLst>
              <a:ext uri="{FF2B5EF4-FFF2-40B4-BE49-F238E27FC236}">
                <a16:creationId xmlns:a16="http://schemas.microsoft.com/office/drawing/2014/main" id="{B90446EF-6B79-4E4E-9D5A-E618497CC202}"/>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pic>
        <p:nvPicPr>
          <p:cNvPr id="9" name="Picture 8">
            <a:extLst>
              <a:ext uri="{FF2B5EF4-FFF2-40B4-BE49-F238E27FC236}">
                <a16:creationId xmlns:a16="http://schemas.microsoft.com/office/drawing/2014/main" id="{198D14D4-CDCB-4FBA-A0E3-75496EDBF7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2138" y="1799755"/>
            <a:ext cx="3312481" cy="3429000"/>
          </a:xfrm>
          <a:prstGeom prst="rect">
            <a:avLst/>
          </a:prstGeom>
        </p:spPr>
      </p:pic>
      <p:pic>
        <p:nvPicPr>
          <p:cNvPr id="11" name="Picture 10">
            <a:extLst>
              <a:ext uri="{FF2B5EF4-FFF2-40B4-BE49-F238E27FC236}">
                <a16:creationId xmlns:a16="http://schemas.microsoft.com/office/drawing/2014/main" id="{585E1EBD-7288-4263-BB51-2F5125BA5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751" y="1795550"/>
            <a:ext cx="2664409" cy="1325935"/>
          </a:xfrm>
          <a:prstGeom prst="rect">
            <a:avLst/>
          </a:prstGeom>
        </p:spPr>
      </p:pic>
      <p:pic>
        <p:nvPicPr>
          <p:cNvPr id="13" name="Picture 12">
            <a:extLst>
              <a:ext uri="{FF2B5EF4-FFF2-40B4-BE49-F238E27FC236}">
                <a16:creationId xmlns:a16="http://schemas.microsoft.com/office/drawing/2014/main" id="{519FD807-A1AF-482C-9BD7-175ABE933F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352" y="3736105"/>
            <a:ext cx="2743206" cy="1828804"/>
          </a:xfrm>
          <a:prstGeom prst="rect">
            <a:avLst/>
          </a:prstGeom>
        </p:spPr>
      </p:pic>
      <p:sp>
        <p:nvSpPr>
          <p:cNvPr id="3" name="TextBox 2">
            <a:extLst>
              <a:ext uri="{FF2B5EF4-FFF2-40B4-BE49-F238E27FC236}">
                <a16:creationId xmlns:a16="http://schemas.microsoft.com/office/drawing/2014/main" id="{3887945D-99E8-41EF-AE3C-EB3B6D04F774}"/>
              </a:ext>
            </a:extLst>
          </p:cNvPr>
          <p:cNvSpPr txBox="1"/>
          <p:nvPr/>
        </p:nvSpPr>
        <p:spPr>
          <a:xfrm>
            <a:off x="1835696" y="3279915"/>
            <a:ext cx="219722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T1 Weighted Dataset</a:t>
            </a:r>
            <a:endParaRPr lang="en-IN" sz="1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CD711ED-0DF5-4B78-BE19-F3881749B214}"/>
              </a:ext>
            </a:extLst>
          </p:cNvPr>
          <p:cNvSpPr txBox="1"/>
          <p:nvPr/>
        </p:nvSpPr>
        <p:spPr>
          <a:xfrm>
            <a:off x="1835696" y="5655841"/>
            <a:ext cx="219722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Model Accuracy</a:t>
            </a:r>
            <a:endParaRPr lang="en-IN" sz="1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DA7D9F7-E567-4793-A652-3830CEDD5B3F}"/>
              </a:ext>
            </a:extLst>
          </p:cNvPr>
          <p:cNvSpPr txBox="1"/>
          <p:nvPr/>
        </p:nvSpPr>
        <p:spPr>
          <a:xfrm>
            <a:off x="6117395" y="5297937"/>
            <a:ext cx="219722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Segmented Image</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29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457200" y="326593"/>
            <a:ext cx="8229600" cy="103909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IN" sz="2400" b="1">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p:txBody>
      </p:sp>
      <p:sp>
        <p:nvSpPr>
          <p:cNvPr id="116" name="Google Shape;11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sp>
        <p:nvSpPr>
          <p:cNvPr id="117" name="Google Shape;117;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9" name="TextBox 6">
            <a:extLst>
              <a:ext uri="{FF2B5EF4-FFF2-40B4-BE49-F238E27FC236}">
                <a16:creationId xmlns:a16="http://schemas.microsoft.com/office/drawing/2014/main" id="{6B73D660-1FE4-4DB6-8123-0091720A34C5}"/>
              </a:ext>
            </a:extLst>
          </p:cNvPr>
          <p:cNvSpPr txBox="1"/>
          <p:nvPr/>
        </p:nvSpPr>
        <p:spPr>
          <a:xfrm>
            <a:off x="402907" y="1650618"/>
            <a:ext cx="8338185"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Arial"/>
              <a:buChar char="•"/>
            </a:pPr>
            <a:r>
              <a:rPr lang="en-US" dirty="0">
                <a:latin typeface="Times New Roman"/>
                <a:ea typeface="+mn-lt"/>
                <a:cs typeface="+mn-lt"/>
              </a:rPr>
              <a:t>All over the world, the leading cause of people's death is cancer. Cancer is nothing but a group of abnormal cells that grow beyond the limited boundaries. It infiltrates and destroys normal body tissue and makes it hard for people to survive. Brain tumor has the highest death rate compared to other cancer-affected people. In America (2023), 94,390 people have been diagnosed and their relative survival rate is 35.7%. Brain tumors are diagnosed with the help of Magnetic Reasoning Imaging (MRI) and Computed Tomography (CT) Scan. </a:t>
            </a:r>
            <a:endParaRPr lang="en-US" dirty="0">
              <a:latin typeface="Times New Roman"/>
              <a:ea typeface="+mn-lt"/>
              <a:cs typeface="Times New Roman"/>
            </a:endParaRPr>
          </a:p>
          <a:p>
            <a:pPr marL="285750" indent="-285750" algn="just">
              <a:buFont typeface="Arial"/>
              <a:buChar char="•"/>
            </a:pPr>
            <a:endParaRPr lang="en-US" dirty="0">
              <a:latin typeface="Times New Roman"/>
              <a:ea typeface="+mn-lt"/>
              <a:cs typeface="+mn-lt"/>
            </a:endParaRPr>
          </a:p>
          <a:p>
            <a:pPr marL="285750" indent="-285750" algn="just">
              <a:buFont typeface="Arial"/>
              <a:buChar char="•"/>
            </a:pPr>
            <a:r>
              <a:rPr lang="en-US" dirty="0">
                <a:latin typeface="Times New Roman"/>
                <a:ea typeface="+mn-lt"/>
                <a:cs typeface="+mn-lt"/>
              </a:rPr>
              <a:t>With the help of MRI data along with its different modalities, we are proposing a 2-dimensional hybrid architecture with a combination of Squeeze-and-Excitation (SE) to suppress the irrelevant feature to make up the issue of redundancy and U-NET as a base architecture. </a:t>
            </a:r>
            <a:endParaRPr lang="en-US" dirty="0">
              <a:latin typeface="Times New Roman"/>
              <a:ea typeface="+mn-lt"/>
              <a:cs typeface="Times New Roman"/>
            </a:endParaRPr>
          </a:p>
          <a:p>
            <a:pPr marL="285750" indent="-285750" algn="just">
              <a:buFont typeface="Arial"/>
              <a:buChar char="•"/>
            </a:pPr>
            <a:endParaRPr lang="en-US" dirty="0">
              <a:latin typeface="Times New Roman"/>
              <a:ea typeface="+mn-lt"/>
              <a:cs typeface="+mn-lt"/>
            </a:endParaRPr>
          </a:p>
          <a:p>
            <a:pPr marL="285750" indent="-285750" algn="just">
              <a:buFont typeface="Arial"/>
              <a:buChar char="•"/>
            </a:pPr>
            <a:r>
              <a:rPr lang="en-US" dirty="0">
                <a:latin typeface="Times New Roman"/>
                <a:ea typeface="+mn-lt"/>
                <a:cs typeface="+mn-lt"/>
              </a:rPr>
              <a:t>Our hybrid architecture provides significant performance while evaluating the MRI T1 dataset. The results obtained through our architecture are accuracy, loss, precision, etc.</a:t>
            </a:r>
            <a:endParaRPr lang="en-US" dirty="0">
              <a:latin typeface="Times New Roman"/>
              <a:cs typeface="Times New Roman"/>
            </a:endParaRPr>
          </a:p>
        </p:txBody>
      </p:sp>
      <p:sp>
        <p:nvSpPr>
          <p:cNvPr id="7" name="Google Shape;98;p1">
            <a:extLst>
              <a:ext uri="{FF2B5EF4-FFF2-40B4-BE49-F238E27FC236}">
                <a16:creationId xmlns:a16="http://schemas.microsoft.com/office/drawing/2014/main" id="{F7F09DE3-8E6D-490E-8602-CFED274DA135}"/>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p:nvPr/>
        </p:nvSpPr>
        <p:spPr>
          <a:xfrm>
            <a:off x="457200" y="548680"/>
            <a:ext cx="82296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400"/>
              <a:buFont typeface="Calibri"/>
              <a:buNone/>
            </a:pPr>
            <a:endParaRPr sz="4400">
              <a:solidFill>
                <a:schemeClr val="dk1"/>
              </a:solidFill>
              <a:latin typeface="Calibri"/>
              <a:ea typeface="Calibri"/>
              <a:cs typeface="Calibri"/>
              <a:sym typeface="Calibri"/>
            </a:endParaRPr>
          </a:p>
        </p:txBody>
      </p:sp>
      <p:sp>
        <p:nvSpPr>
          <p:cNvPr id="196" name="Google Shape;196;p12"/>
          <p:cNvSpPr txBox="1"/>
          <p:nvPr/>
        </p:nvSpPr>
        <p:spPr>
          <a:xfrm>
            <a:off x="457200" y="685718"/>
            <a:ext cx="8229600"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Times New Roman"/>
              <a:buNone/>
            </a:pPr>
            <a:r>
              <a:rPr lang="en-IN" sz="2400" b="1" dirty="0">
                <a:solidFill>
                  <a:schemeClr val="dk1"/>
                </a:solidFill>
                <a:latin typeface="Times New Roman"/>
                <a:ea typeface="Times New Roman"/>
                <a:cs typeface="Times New Roman"/>
                <a:sym typeface="Times New Roman"/>
              </a:rPr>
              <a:t>DEMO VIDEO </a:t>
            </a:r>
            <a:endParaRPr sz="4400" dirty="0">
              <a:solidFill>
                <a:schemeClr val="dk1"/>
              </a:solidFill>
              <a:latin typeface="Calibri"/>
              <a:ea typeface="Calibri"/>
              <a:cs typeface="Calibri"/>
              <a:sym typeface="Calibri"/>
            </a:endParaRPr>
          </a:p>
        </p:txBody>
      </p:sp>
      <p:sp>
        <p:nvSpPr>
          <p:cNvPr id="197" name="Google Shape;19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199" name="Google Shape;19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endParaRPr/>
          </a:p>
        </p:txBody>
      </p:sp>
      <p:pic>
        <p:nvPicPr>
          <p:cNvPr id="8" name="Major Project Demo Video">
            <a:hlinkClick r:id="" action="ppaction://media"/>
            <a:extLst>
              <a:ext uri="{FF2B5EF4-FFF2-40B4-BE49-F238E27FC236}">
                <a16:creationId xmlns:a16="http://schemas.microsoft.com/office/drawing/2014/main" id="{744D8C27-CCD0-4AB1-A265-D3C319C1CF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000" y="1691680"/>
            <a:ext cx="7200000" cy="4040000"/>
          </a:xfrm>
          <a:prstGeom prst="rect">
            <a:avLst/>
          </a:prstGeom>
        </p:spPr>
      </p:pic>
      <p:sp>
        <p:nvSpPr>
          <p:cNvPr id="9" name="Google Shape;98;p1">
            <a:extLst>
              <a:ext uri="{FF2B5EF4-FFF2-40B4-BE49-F238E27FC236}">
                <a16:creationId xmlns:a16="http://schemas.microsoft.com/office/drawing/2014/main" id="{32BD519A-B288-4C32-A8A5-2DB1F15D151F}"/>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extLst>
      <p:ext uri="{BB962C8B-B14F-4D97-AF65-F5344CB8AC3E}">
        <p14:creationId xmlns:p14="http://schemas.microsoft.com/office/powerpoint/2010/main" val="2007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IN" sz="2400" b="1">
                <a:latin typeface="Times New Roman"/>
                <a:ea typeface="Times New Roman"/>
                <a:cs typeface="Times New Roman"/>
                <a:sym typeface="Times New Roman"/>
              </a:rPr>
              <a:t>CONCLUSION</a:t>
            </a:r>
            <a:endParaRPr/>
          </a:p>
        </p:txBody>
      </p:sp>
      <p:sp>
        <p:nvSpPr>
          <p:cNvPr id="206" name="Google Shape;20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endParaRPr/>
          </a:p>
        </p:txBody>
      </p:sp>
      <p:sp>
        <p:nvSpPr>
          <p:cNvPr id="207" name="Google Shape;20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6" name="TextBox 5">
            <a:extLst>
              <a:ext uri="{FF2B5EF4-FFF2-40B4-BE49-F238E27FC236}">
                <a16:creationId xmlns:a16="http://schemas.microsoft.com/office/drawing/2014/main" id="{0B205712-D912-4D37-A6C8-50CD1F7752BA}"/>
              </a:ext>
            </a:extLst>
          </p:cNvPr>
          <p:cNvSpPr txBox="1"/>
          <p:nvPr/>
        </p:nvSpPr>
        <p:spPr>
          <a:xfrm>
            <a:off x="359532" y="1582593"/>
            <a:ext cx="8424936" cy="4524315"/>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	The lightweight SE U-Net architecture-based brain tumor segmentation system has demonstrated remarkable performance, with a Dice coefficient of 83%, a loss of 1.5%, and an accuracy of 98.4%. These scores highlight how well the algorithm can identify tumor areas from T1-weighted MRI images. In addition to its functionality, the system has many advantages in the field of medical imaging. First off, doctors may make more confident decisions because of their high accuracy and robustness, which help in more precise diagnosis and treatment planning for patients with brain tumors. Healthcare workers are also less burdened by the automation of the segmentation process, which saves time and money while guaranteeing consistent and trustworthy outcomes. Furthermore, the system’s scalability and usefulness in various clinical contexts are improved by its capacity to manage big datasets and adjust to variations in imaging techniques. The technology quickens the pace of neuroimaging research and development by optimizing the segmentation workflow, opening the door to discoveries in brain tumor pathology and better patient outcomes. All things considered, the brain tumor segmentation technique is a noteworthy development in medical image analysis, providing real advantages to patients and healthcare professionals</a:t>
            </a:r>
            <a:endParaRPr lang="en-IN" sz="1800" dirty="0">
              <a:latin typeface="Times New Roman" panose="02020603050405020304" pitchFamily="18" charset="0"/>
              <a:cs typeface="Times New Roman" panose="02020603050405020304" pitchFamily="18" charset="0"/>
            </a:endParaRPr>
          </a:p>
        </p:txBody>
      </p:sp>
      <p:sp>
        <p:nvSpPr>
          <p:cNvPr id="7" name="Google Shape;98;p1">
            <a:extLst>
              <a:ext uri="{FF2B5EF4-FFF2-40B4-BE49-F238E27FC236}">
                <a16:creationId xmlns:a16="http://schemas.microsoft.com/office/drawing/2014/main" id="{53F9C5B5-8C8A-427D-8E78-12CA86943FCD}"/>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title"/>
          </p:nvPr>
        </p:nvSpPr>
        <p:spPr>
          <a:xfrm>
            <a:off x="-1676400" y="31767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2400" b="1" dirty="0">
                <a:latin typeface="Times New Roman"/>
                <a:ea typeface="Times New Roman"/>
                <a:cs typeface="Times New Roman"/>
                <a:sym typeface="Times New Roman"/>
              </a:rPr>
              <a:t>FUTURE ENHANCEMENTS</a:t>
            </a:r>
            <a:endParaRPr lang="en-IN" sz="2400" b="1" dirty="0"/>
          </a:p>
        </p:txBody>
      </p:sp>
      <p:sp>
        <p:nvSpPr>
          <p:cNvPr id="214" name="Google Shape;21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216" name="Google Shape;21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sp>
        <p:nvSpPr>
          <p:cNvPr id="2" name="TextBox 1">
            <a:extLst>
              <a:ext uri="{FF2B5EF4-FFF2-40B4-BE49-F238E27FC236}">
                <a16:creationId xmlns:a16="http://schemas.microsoft.com/office/drawing/2014/main" id="{3DE871B2-27F6-4E92-88E4-4898ABBB4E72}"/>
              </a:ext>
            </a:extLst>
          </p:cNvPr>
          <p:cNvSpPr txBox="1"/>
          <p:nvPr/>
        </p:nvSpPr>
        <p:spPr>
          <a:xfrm>
            <a:off x="457200" y="1861458"/>
            <a:ext cx="8229600" cy="3693319"/>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Incorporating attention mechanisms to selectively focus on relevant regions and features for improved segmentation performance. Utilizing deep supervision techniques to enhance feature representation and improve the accuracy of the model. Exploring the use of U-NET architectures to capture more spatial information and enable more accurate segmentation of irregularly shaped tumors. Investigating the use of Generative Adversarial Networks (GANs) for data augmentation and improving the generalization capability of the model. Integrating multi-task learning with U-NET for joint segmentation of brain tumors and other brain structures or abnormalities. Implementing transfer learning techniques to improve the model’s performance on new or unseen datasets. Exploring the use of other loss functions, such as the soft Dice loss or Focal loss, to address the issue of class imbalance and improve the performance of the model. Evaluating the model’s performance on more diverse and challenging datasets, including datasets with larger variations in tumor size, location, and type. </a:t>
            </a:r>
            <a:endParaRPr lang="en-IN" sz="1800" dirty="0">
              <a:latin typeface="Times New Roman" panose="02020603050405020304" pitchFamily="18" charset="0"/>
              <a:cs typeface="Times New Roman" panose="02020603050405020304" pitchFamily="18" charset="0"/>
            </a:endParaRPr>
          </a:p>
        </p:txBody>
      </p:sp>
      <p:sp>
        <p:nvSpPr>
          <p:cNvPr id="7" name="Google Shape;98;p1">
            <a:extLst>
              <a:ext uri="{FF2B5EF4-FFF2-40B4-BE49-F238E27FC236}">
                <a16:creationId xmlns:a16="http://schemas.microsoft.com/office/drawing/2014/main" id="{C5B7D073-9ADE-41B1-8993-6829E5E3305E}"/>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5"/>
          <p:cNvSpPr txBox="1">
            <a:spLocks noGrp="1"/>
          </p:cNvSpPr>
          <p:nvPr>
            <p:ph type="title"/>
          </p:nvPr>
        </p:nvSpPr>
        <p:spPr>
          <a:xfrm>
            <a:off x="-1123406" y="313826"/>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2400" b="1" dirty="0">
                <a:latin typeface="Times New Roman"/>
                <a:ea typeface="Times New Roman"/>
                <a:cs typeface="Times New Roman"/>
                <a:sym typeface="Times New Roman"/>
              </a:rPr>
              <a:t>WEB REFERENCES/VIDEO LINKS</a:t>
            </a:r>
            <a:endParaRPr lang="en-IN" sz="2400" b="1" dirty="0"/>
          </a:p>
        </p:txBody>
      </p:sp>
      <p:sp>
        <p:nvSpPr>
          <p:cNvPr id="223" name="Google Shape;22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225" name="Google Shape;22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33</a:t>
            </a:fld>
            <a:endParaRPr/>
          </a:p>
        </p:txBody>
      </p:sp>
      <p:sp>
        <p:nvSpPr>
          <p:cNvPr id="8" name="TextBox 10">
            <a:extLst>
              <a:ext uri="{FF2B5EF4-FFF2-40B4-BE49-F238E27FC236}">
                <a16:creationId xmlns:a16="http://schemas.microsoft.com/office/drawing/2014/main" id="{8E04EA99-B1EA-D0FC-0DBD-3E3423CF3188}"/>
              </a:ext>
            </a:extLst>
          </p:cNvPr>
          <p:cNvSpPr txBox="1"/>
          <p:nvPr/>
        </p:nvSpPr>
        <p:spPr>
          <a:xfrm>
            <a:off x="808944" y="4126303"/>
            <a:ext cx="840668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3"/>
              </a:rPr>
              <a:t>https://towardsdatascience.com/unet-line-by-line-explanation-9b191c76baf5</a:t>
            </a:r>
            <a:endParaRPr lang="en-US" dirty="0"/>
          </a:p>
        </p:txBody>
      </p:sp>
      <p:sp>
        <p:nvSpPr>
          <p:cNvPr id="9" name="TextBox 12">
            <a:extLst>
              <a:ext uri="{FF2B5EF4-FFF2-40B4-BE49-F238E27FC236}">
                <a16:creationId xmlns:a16="http://schemas.microsoft.com/office/drawing/2014/main" id="{A120D47C-FFDE-0B02-0C00-C3640761F7B4}"/>
              </a:ext>
            </a:extLst>
          </p:cNvPr>
          <p:cNvSpPr txBox="1"/>
          <p:nvPr/>
        </p:nvSpPr>
        <p:spPr>
          <a:xfrm>
            <a:off x="808944" y="5241326"/>
            <a:ext cx="7952407"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4"/>
              </a:rPr>
              <a:t>https://pyimagesearch.com/2022/02/21/u-net-image-segmentation-in-keras</a:t>
            </a:r>
            <a:endParaRPr lang="en-US" dirty="0"/>
          </a:p>
        </p:txBody>
      </p:sp>
      <p:sp>
        <p:nvSpPr>
          <p:cNvPr id="10" name="TextBox 14">
            <a:extLst>
              <a:ext uri="{FF2B5EF4-FFF2-40B4-BE49-F238E27FC236}">
                <a16:creationId xmlns:a16="http://schemas.microsoft.com/office/drawing/2014/main" id="{D4057D8A-1C13-CEFB-9D65-E3F82325D158}"/>
              </a:ext>
            </a:extLst>
          </p:cNvPr>
          <p:cNvSpPr txBox="1"/>
          <p:nvPr/>
        </p:nvSpPr>
        <p:spPr>
          <a:xfrm>
            <a:off x="808944" y="2150982"/>
            <a:ext cx="7031608"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5"/>
              </a:rPr>
              <a:t>https://www.mayoclinic.org/diseases-conditions/glioma</a:t>
            </a:r>
            <a:endParaRPr lang="en-US" dirty="0"/>
          </a:p>
        </p:txBody>
      </p:sp>
      <p:sp>
        <p:nvSpPr>
          <p:cNvPr id="11" name="TextBox 15">
            <a:extLst>
              <a:ext uri="{FF2B5EF4-FFF2-40B4-BE49-F238E27FC236}">
                <a16:creationId xmlns:a16="http://schemas.microsoft.com/office/drawing/2014/main" id="{E8D5578D-5E85-D514-EC9D-62CB1509D1BF}"/>
              </a:ext>
            </a:extLst>
          </p:cNvPr>
          <p:cNvSpPr txBox="1"/>
          <p:nvPr/>
        </p:nvSpPr>
        <p:spPr>
          <a:xfrm>
            <a:off x="482439" y="2643696"/>
            <a:ext cx="364542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Dataset : Figshare T1 Weighted</a:t>
            </a:r>
            <a:endParaRPr lang="en-US" dirty="0"/>
          </a:p>
        </p:txBody>
      </p:sp>
      <p:sp>
        <p:nvSpPr>
          <p:cNvPr id="12" name="TextBox 16">
            <a:extLst>
              <a:ext uri="{FF2B5EF4-FFF2-40B4-BE49-F238E27FC236}">
                <a16:creationId xmlns:a16="http://schemas.microsoft.com/office/drawing/2014/main" id="{436F8043-4EFA-B6CA-4FED-6BAB3EB651BE}"/>
              </a:ext>
            </a:extLst>
          </p:cNvPr>
          <p:cNvSpPr txBox="1"/>
          <p:nvPr/>
        </p:nvSpPr>
        <p:spPr>
          <a:xfrm>
            <a:off x="482440" y="3667863"/>
            <a:ext cx="263914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U-Net Architecture </a:t>
            </a:r>
            <a:endParaRPr lang="en-US" dirty="0"/>
          </a:p>
        </p:txBody>
      </p:sp>
      <p:sp>
        <p:nvSpPr>
          <p:cNvPr id="13" name="TextBox 17">
            <a:extLst>
              <a:ext uri="{FF2B5EF4-FFF2-40B4-BE49-F238E27FC236}">
                <a16:creationId xmlns:a16="http://schemas.microsoft.com/office/drawing/2014/main" id="{3980C289-AB8F-9230-FF3D-FAF86D72D56D}"/>
              </a:ext>
            </a:extLst>
          </p:cNvPr>
          <p:cNvSpPr txBox="1"/>
          <p:nvPr/>
        </p:nvSpPr>
        <p:spPr>
          <a:xfrm>
            <a:off x="495736" y="4710732"/>
            <a:ext cx="263914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Image Segmentation </a:t>
            </a:r>
            <a:endParaRPr lang="en-US" dirty="0"/>
          </a:p>
        </p:txBody>
      </p:sp>
      <p:sp>
        <p:nvSpPr>
          <p:cNvPr id="14" name="TextBox 18">
            <a:extLst>
              <a:ext uri="{FF2B5EF4-FFF2-40B4-BE49-F238E27FC236}">
                <a16:creationId xmlns:a16="http://schemas.microsoft.com/office/drawing/2014/main" id="{8F6F7022-B2F4-50F8-56C8-1CC5B3BE7FA4}"/>
              </a:ext>
            </a:extLst>
          </p:cNvPr>
          <p:cNvSpPr txBox="1"/>
          <p:nvPr/>
        </p:nvSpPr>
        <p:spPr>
          <a:xfrm>
            <a:off x="513248" y="1737732"/>
            <a:ext cx="263914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Brain Tumor</a:t>
            </a:r>
            <a:endParaRPr lang="en-US" dirty="0"/>
          </a:p>
        </p:txBody>
      </p:sp>
      <p:sp>
        <p:nvSpPr>
          <p:cNvPr id="2" name="TextBox 1">
            <a:extLst>
              <a:ext uri="{FF2B5EF4-FFF2-40B4-BE49-F238E27FC236}">
                <a16:creationId xmlns:a16="http://schemas.microsoft.com/office/drawing/2014/main" id="{509FECF2-9821-4F06-AFA5-83732262031E}"/>
              </a:ext>
            </a:extLst>
          </p:cNvPr>
          <p:cNvSpPr txBox="1"/>
          <p:nvPr/>
        </p:nvSpPr>
        <p:spPr>
          <a:xfrm>
            <a:off x="808944" y="3146349"/>
            <a:ext cx="7329216" cy="369332"/>
          </a:xfrm>
          <a:prstGeom prst="rect">
            <a:avLst/>
          </a:prstGeom>
          <a:noFill/>
        </p:spPr>
        <p:txBody>
          <a:bodyPr wrap="square" rtlCol="0">
            <a:spAutoFit/>
          </a:bodyPr>
          <a:lstStyle/>
          <a:p>
            <a:r>
              <a:rPr lang="en-IN" sz="1800" dirty="0">
                <a:hlinkClick r:id="rId6"/>
              </a:rPr>
              <a:t>https://figshare.com/articles/dataset/brain_tumor_dataset/1512427/5</a:t>
            </a:r>
            <a:endParaRPr lang="en-IN" sz="1800" dirty="0"/>
          </a:p>
        </p:txBody>
      </p:sp>
      <p:sp>
        <p:nvSpPr>
          <p:cNvPr id="15" name="Google Shape;98;p1">
            <a:extLst>
              <a:ext uri="{FF2B5EF4-FFF2-40B4-BE49-F238E27FC236}">
                <a16:creationId xmlns:a16="http://schemas.microsoft.com/office/drawing/2014/main" id="{29D8368D-2048-4558-9FBA-E6399945DD7C}"/>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7"/>
          <p:cNvSpPr txBox="1">
            <a:spLocks noGrp="1"/>
          </p:cNvSpPr>
          <p:nvPr>
            <p:ph type="title"/>
          </p:nvPr>
        </p:nvSpPr>
        <p:spPr>
          <a:xfrm>
            <a:off x="326571" y="392203"/>
            <a:ext cx="4754880" cy="87489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IN" sz="2400" b="1" dirty="0">
                <a:latin typeface="Times New Roman"/>
                <a:ea typeface="Times New Roman"/>
                <a:cs typeface="Times New Roman"/>
                <a:sym typeface="Times New Roman"/>
              </a:rPr>
              <a:t>PLAGIARISM REPORT OF PPT</a:t>
            </a:r>
            <a:endParaRPr lang="en-IN" sz="2400" b="1" dirty="0"/>
          </a:p>
        </p:txBody>
      </p:sp>
      <p:sp>
        <p:nvSpPr>
          <p:cNvPr id="232" name="Google Shape;23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234" name="Google Shape;23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34</a:t>
            </a:fld>
            <a:endParaRPr/>
          </a:p>
        </p:txBody>
      </p:sp>
      <p:pic>
        <p:nvPicPr>
          <p:cNvPr id="5" name="Picture 4">
            <a:extLst>
              <a:ext uri="{FF2B5EF4-FFF2-40B4-BE49-F238E27FC236}">
                <a16:creationId xmlns:a16="http://schemas.microsoft.com/office/drawing/2014/main" id="{9FE7F25C-BF8D-48A0-A444-D9AC13148B17}"/>
              </a:ext>
            </a:extLst>
          </p:cNvPr>
          <p:cNvPicPr>
            <a:picLocks noChangeAspect="1"/>
          </p:cNvPicPr>
          <p:nvPr/>
        </p:nvPicPr>
        <p:blipFill rotWithShape="1">
          <a:blip r:embed="rId3"/>
          <a:srcRect l="2710" r="3235"/>
          <a:stretch/>
        </p:blipFill>
        <p:spPr>
          <a:xfrm>
            <a:off x="2716002" y="1637182"/>
            <a:ext cx="3711996" cy="3940658"/>
          </a:xfrm>
          <a:prstGeom prst="rect">
            <a:avLst/>
          </a:prstGeom>
        </p:spPr>
      </p:pic>
      <p:sp>
        <p:nvSpPr>
          <p:cNvPr id="7" name="Google Shape;98;p1">
            <a:extLst>
              <a:ext uri="{FF2B5EF4-FFF2-40B4-BE49-F238E27FC236}">
                <a16:creationId xmlns:a16="http://schemas.microsoft.com/office/drawing/2014/main" id="{5F6BC8B0-0525-4C80-9CE5-8F4CEB389C61}"/>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745072-46E3-4679-8A7A-09CCEAF503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35</a:t>
            </a:fld>
            <a:endParaRPr lang="en-IN"/>
          </a:p>
        </p:txBody>
      </p:sp>
      <p:sp>
        <p:nvSpPr>
          <p:cNvPr id="5" name="Google Shape;240;g2cd1879ef89_0_0">
            <a:extLst>
              <a:ext uri="{FF2B5EF4-FFF2-40B4-BE49-F238E27FC236}">
                <a16:creationId xmlns:a16="http://schemas.microsoft.com/office/drawing/2014/main" id="{34279C8B-4673-43A8-8413-CF02874A6A1D}"/>
              </a:ext>
            </a:extLst>
          </p:cNvPr>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l" rtl="0">
              <a:lnSpc>
                <a:spcPct val="150000"/>
              </a:lnSpc>
              <a:spcBef>
                <a:spcPts val="228"/>
              </a:spcBef>
              <a:spcAft>
                <a:spcPts val="0"/>
              </a:spcAft>
              <a:buNone/>
            </a:pPr>
            <a:r>
              <a:rPr lang="en-IN" sz="2400" b="1" dirty="0">
                <a:latin typeface="Times New Roman"/>
                <a:ea typeface="Times New Roman"/>
                <a:cs typeface="Times New Roman"/>
                <a:sym typeface="Times New Roman"/>
              </a:rPr>
              <a:t>CONFERENCE &amp; JOURNAL PUBLICATION</a:t>
            </a:r>
            <a:endParaRPr sz="2400" b="1" dirty="0"/>
          </a:p>
        </p:txBody>
      </p:sp>
      <p:sp>
        <p:nvSpPr>
          <p:cNvPr id="6" name="TextBox 5">
            <a:extLst>
              <a:ext uri="{FF2B5EF4-FFF2-40B4-BE49-F238E27FC236}">
                <a16:creationId xmlns:a16="http://schemas.microsoft.com/office/drawing/2014/main" id="{23C0C30C-A4CF-4BA5-9178-F1F441E209DD}"/>
              </a:ext>
            </a:extLst>
          </p:cNvPr>
          <p:cNvSpPr txBox="1"/>
          <p:nvPr/>
        </p:nvSpPr>
        <p:spPr>
          <a:xfrm>
            <a:off x="457199" y="1795902"/>
            <a:ext cx="8229599" cy="1754326"/>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CONFERENCE : </a:t>
            </a:r>
            <a:r>
              <a:rPr lang="en-US" sz="1800" dirty="0">
                <a:latin typeface="Times New Roman" panose="02020603050405020304" pitchFamily="18" charset="0"/>
                <a:cs typeface="Times New Roman" panose="02020603050405020304" pitchFamily="18" charset="0"/>
              </a:rPr>
              <a:t>ICDSA2024</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PAPER TITLE : </a:t>
            </a:r>
            <a:r>
              <a:rPr lang="en-US" sz="1800" i="0" dirty="0">
                <a:solidFill>
                  <a:srgbClr val="131314"/>
                </a:solidFill>
                <a:effectLst/>
                <a:latin typeface="Times New Roman" panose="02020603050405020304" pitchFamily="18" charset="0"/>
                <a:cs typeface="Times New Roman" panose="02020603050405020304" pitchFamily="18" charset="0"/>
              </a:rPr>
              <a:t>Brain Tumor Segmentation Using Gaussian-Based U-Net Architecture</a:t>
            </a:r>
          </a:p>
          <a:p>
            <a:endParaRPr lang="en-US" sz="1800" dirty="0">
              <a:latin typeface="Times New Roman" panose="02020603050405020304" pitchFamily="18" charset="0"/>
              <a:cs typeface="Times New Roman" panose="02020603050405020304" pitchFamily="18" charset="0"/>
            </a:endParaRPr>
          </a:p>
          <a:p>
            <a:pPr algn="l"/>
            <a:r>
              <a:rPr lang="en-US" sz="1800" b="1" dirty="0">
                <a:latin typeface="Times New Roman" panose="02020603050405020304" pitchFamily="18" charset="0"/>
                <a:cs typeface="Times New Roman" panose="02020603050405020304" pitchFamily="18" charset="0"/>
              </a:rPr>
              <a:t>DOI :</a:t>
            </a:r>
            <a:r>
              <a:rPr lang="en-US" sz="1800" b="1" dirty="0">
                <a:latin typeface="Times New Roman" panose="02020603050405020304" pitchFamily="18" charset="0"/>
                <a:cs typeface="Times New Roman" panose="02020603050405020304" pitchFamily="18" charset="0"/>
                <a:hlinkClick r:id="rId2"/>
              </a:rPr>
              <a:t> </a:t>
            </a:r>
            <a:r>
              <a:rPr lang="en-IN" sz="1800" b="0" i="0" dirty="0">
                <a:solidFill>
                  <a:srgbClr val="222222"/>
                </a:solidFill>
                <a:effectLst/>
                <a:latin typeface="Times New Roman" panose="02020603050405020304" pitchFamily="18" charset="0"/>
                <a:cs typeface="Times New Roman" panose="02020603050405020304" pitchFamily="18" charset="0"/>
                <a:hlinkClick r:id="rId2"/>
              </a:rPr>
              <a:t>https://doi.org/10.1007/978-981-99-7820-5_22</a:t>
            </a:r>
            <a:endParaRPr lang="en-US" sz="1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49A3E15-B4C3-4D60-AF53-515A1CD7ADC8}"/>
              </a:ext>
            </a:extLst>
          </p:cNvPr>
          <p:cNvSpPr txBox="1"/>
          <p:nvPr/>
        </p:nvSpPr>
        <p:spPr>
          <a:xfrm>
            <a:off x="457199" y="3950337"/>
            <a:ext cx="8229599" cy="1754326"/>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JOURNAL: </a:t>
            </a:r>
            <a:r>
              <a:rPr lang="en-US" sz="1800" dirty="0">
                <a:latin typeface="Times New Roman" panose="02020603050405020304" pitchFamily="18" charset="0"/>
                <a:cs typeface="Times New Roman" panose="02020603050405020304" pitchFamily="18" charset="0"/>
              </a:rPr>
              <a:t>SN COMPUTER SCIENCE (SPRINGER)</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PAPER TITLE : </a:t>
            </a:r>
            <a:r>
              <a:rPr lang="en-US" sz="1800" i="0" dirty="0">
                <a:solidFill>
                  <a:srgbClr val="131314"/>
                </a:solidFill>
                <a:effectLst/>
                <a:latin typeface="Times New Roman" panose="02020603050405020304" pitchFamily="18" charset="0"/>
                <a:cs typeface="Times New Roman" panose="02020603050405020304" pitchFamily="18" charset="0"/>
              </a:rPr>
              <a:t>Brain Tumor Segmentation Using Gaussian-Based U-Net Architecture</a:t>
            </a:r>
          </a:p>
          <a:p>
            <a:endParaRPr lang="en-US" sz="1800" dirty="0">
              <a:latin typeface="Times New Roman" panose="02020603050405020304" pitchFamily="18" charset="0"/>
              <a:cs typeface="Times New Roman" panose="02020603050405020304" pitchFamily="18" charset="0"/>
            </a:endParaRPr>
          </a:p>
          <a:p>
            <a:pPr algn="l"/>
            <a:r>
              <a:rPr lang="en-US" sz="1800" b="1" dirty="0">
                <a:latin typeface="Times New Roman" panose="02020603050405020304" pitchFamily="18" charset="0"/>
                <a:cs typeface="Times New Roman" panose="02020603050405020304" pitchFamily="18" charset="0"/>
              </a:rPr>
              <a:t>DOI : </a:t>
            </a:r>
            <a:r>
              <a:rPr lang="en-IN" sz="1800" b="0" i="0" dirty="0">
                <a:solidFill>
                  <a:srgbClr val="222222"/>
                </a:solidFill>
                <a:effectLst/>
                <a:latin typeface="Times New Roman" panose="02020603050405020304" pitchFamily="18" charset="0"/>
                <a:cs typeface="Times New Roman" panose="02020603050405020304" pitchFamily="18" charset="0"/>
                <a:hlinkClick r:id="rId3"/>
              </a:rPr>
              <a:t>https://doi.org/10.1007/s42979-024-02799-0</a:t>
            </a:r>
            <a:endParaRPr lang="en-IN" sz="1800" dirty="0">
              <a:latin typeface="Times New Roman" panose="02020603050405020304" pitchFamily="18" charset="0"/>
              <a:cs typeface="Times New Roman" panose="02020603050405020304" pitchFamily="18" charset="0"/>
            </a:endParaRPr>
          </a:p>
        </p:txBody>
      </p:sp>
      <p:sp>
        <p:nvSpPr>
          <p:cNvPr id="8" name="Google Shape;98;p1">
            <a:extLst>
              <a:ext uri="{FF2B5EF4-FFF2-40B4-BE49-F238E27FC236}">
                <a16:creationId xmlns:a16="http://schemas.microsoft.com/office/drawing/2014/main" id="{6D06097A-DBF8-4AAF-9F77-D275C2F2D78F}"/>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
        <p:nvSpPr>
          <p:cNvPr id="9" name="Google Shape;275;p19">
            <a:extLst>
              <a:ext uri="{FF2B5EF4-FFF2-40B4-BE49-F238E27FC236}">
                <a16:creationId xmlns:a16="http://schemas.microsoft.com/office/drawing/2014/main" id="{44408DAE-55C8-4BED-8CDE-FD96F2C8588B}"/>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Tree>
    <p:extLst>
      <p:ext uri="{BB962C8B-B14F-4D97-AF65-F5344CB8AC3E}">
        <p14:creationId xmlns:p14="http://schemas.microsoft.com/office/powerpoint/2010/main" val="2927875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cd1879ef89_0_7"/>
          <p:cNvSpPr txBox="1">
            <a:spLocks noGrp="1"/>
          </p:cNvSpPr>
          <p:nvPr>
            <p:ph type="title"/>
          </p:nvPr>
        </p:nvSpPr>
        <p:spPr>
          <a:xfrm>
            <a:off x="457200" y="437698"/>
            <a:ext cx="2441275" cy="588004"/>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sz="2400" b="1" dirty="0">
                <a:latin typeface="Times New Roman" panose="02020603050405020304" pitchFamily="18" charset="0"/>
                <a:cs typeface="Times New Roman" panose="02020603050405020304" pitchFamily="18" charset="0"/>
              </a:rPr>
              <a:t>GITHUB LINK</a:t>
            </a:r>
          </a:p>
        </p:txBody>
      </p:sp>
      <p:sp>
        <p:nvSpPr>
          <p:cNvPr id="259" name="Google Shape;259;g2cd1879ef89_0_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36</a:t>
            </a:fld>
            <a:endParaRPr/>
          </a:p>
        </p:txBody>
      </p:sp>
      <p:sp>
        <p:nvSpPr>
          <p:cNvPr id="2" name="TextBox 1">
            <a:extLst>
              <a:ext uri="{FF2B5EF4-FFF2-40B4-BE49-F238E27FC236}">
                <a16:creationId xmlns:a16="http://schemas.microsoft.com/office/drawing/2014/main" id="{FD0E7128-7545-4B93-A73B-9317D5DA5710}"/>
              </a:ext>
            </a:extLst>
          </p:cNvPr>
          <p:cNvSpPr txBox="1"/>
          <p:nvPr/>
        </p:nvSpPr>
        <p:spPr>
          <a:xfrm>
            <a:off x="832449" y="2273282"/>
            <a:ext cx="7479102" cy="646331"/>
          </a:xfrm>
          <a:prstGeom prst="rect">
            <a:avLst/>
          </a:prstGeom>
          <a:noFill/>
        </p:spPr>
        <p:txBody>
          <a:bodyPr wrap="square" rtlCol="0">
            <a:spAutoFit/>
          </a:bodyPr>
          <a:lstStyle/>
          <a:p>
            <a:r>
              <a:rPr lang="en-IN" sz="1800" b="0" i="0" strike="noStrike" dirty="0">
                <a:solidFill>
                  <a:schemeClr val="tx1"/>
                </a:solidFill>
                <a:effectLst/>
                <a:latin typeface="Times New Roman" panose="02020603050405020304" pitchFamily="18" charset="0"/>
                <a:cs typeface="Times New Roman" panose="02020603050405020304" pitchFamily="18" charset="0"/>
                <a:hlinkClick r:id="rId3"/>
              </a:rPr>
              <a:t>https://github.com/Logeshwaran-K-S/Segmenting-Brain-Tumor-On-MRI-Images-Using-Lightweight-SE-UNET-Model</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5" name="Google Shape;98;p1">
            <a:extLst>
              <a:ext uri="{FF2B5EF4-FFF2-40B4-BE49-F238E27FC236}">
                <a16:creationId xmlns:a16="http://schemas.microsoft.com/office/drawing/2014/main" id="{FCD65283-9C7A-4650-8EED-2608CA35D71A}"/>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
        <p:nvSpPr>
          <p:cNvPr id="6" name="Google Shape;275;p19">
            <a:extLst>
              <a:ext uri="{FF2B5EF4-FFF2-40B4-BE49-F238E27FC236}">
                <a16:creationId xmlns:a16="http://schemas.microsoft.com/office/drawing/2014/main" id="{3FA7C272-BE53-4164-9A97-E3EAFB6142C6}"/>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00FD27-8DB0-4CB2-BD37-BEA95C6A1008}" type="slidenum">
              <a:rPr lang="en-IN" smtClean="0"/>
              <a:t>37</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t>
            </a:r>
            <a:endParaRPr lang="en-IN" dirty="0"/>
          </a:p>
        </p:txBody>
      </p:sp>
      <p:sp>
        <p:nvSpPr>
          <p:cNvPr id="2" name="Date Placeholder 1">
            <a:extLst>
              <a:ext uri="{FF2B5EF4-FFF2-40B4-BE49-F238E27FC236}">
                <a16:creationId xmlns:a16="http://schemas.microsoft.com/office/drawing/2014/main" id="{F71EC006-EAFB-4114-ADDC-5462E58E6087}"/>
              </a:ext>
            </a:extLst>
          </p:cNvPr>
          <p:cNvSpPr>
            <a:spLocks noGrp="1"/>
          </p:cNvSpPr>
          <p:nvPr>
            <p:ph type="dt" sz="half" idx="10"/>
          </p:nvPr>
        </p:nvSpPr>
        <p:spPr/>
        <p:txBody>
          <a:bodyPr/>
          <a:lstStyle/>
          <a:p>
            <a:fld id="{086619B9-6A58-4061-BD81-B7D1C687DF67}" type="datetime1">
              <a:rPr lang="en-IN" smtClean="0"/>
              <a:t>02-09-2024</a:t>
            </a:fld>
            <a:endParaRPr lang="en-IN"/>
          </a:p>
        </p:txBody>
      </p:sp>
      <p:sp>
        <p:nvSpPr>
          <p:cNvPr id="9" name="TextBox 2">
            <a:extLst>
              <a:ext uri="{FF2B5EF4-FFF2-40B4-BE49-F238E27FC236}">
                <a16:creationId xmlns:a16="http://schemas.microsoft.com/office/drawing/2014/main" id="{8A0904E6-36F1-6F72-2B8E-6985FE1D4553}"/>
              </a:ext>
            </a:extLst>
          </p:cNvPr>
          <p:cNvSpPr txBox="1"/>
          <p:nvPr/>
        </p:nvSpPr>
        <p:spPr>
          <a:xfrm>
            <a:off x="290316" y="1555036"/>
            <a:ext cx="8563367" cy="48013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Arial"/>
              <a:buChar char="•"/>
            </a:pPr>
            <a:r>
              <a:rPr lang="en-US" dirty="0">
                <a:solidFill>
                  <a:srgbClr val="333333"/>
                </a:solidFill>
                <a:latin typeface="Times New Roman"/>
                <a:ea typeface="+mn-lt"/>
                <a:cs typeface="+mn-lt"/>
              </a:rPr>
              <a:t>H. A. Hafeez </a:t>
            </a:r>
            <a:r>
              <a:rPr lang="en-US" i="1" dirty="0">
                <a:solidFill>
                  <a:srgbClr val="333333"/>
                </a:solidFill>
                <a:latin typeface="Times New Roman"/>
                <a:ea typeface="+mn-lt"/>
                <a:cs typeface="+mn-lt"/>
              </a:rPr>
              <a:t>et al</a:t>
            </a:r>
            <a:r>
              <a:rPr lang="en-US" dirty="0">
                <a:solidFill>
                  <a:srgbClr val="333333"/>
                </a:solidFill>
                <a:latin typeface="Times New Roman"/>
                <a:ea typeface="+mn-lt"/>
                <a:cs typeface="+mn-lt"/>
              </a:rPr>
              <a:t>., "A CNN-Model to Classify Low-Grade and High-Grade Glioma From MRI Images," in </a:t>
            </a:r>
            <a:r>
              <a:rPr lang="en-US" i="1" dirty="0">
                <a:solidFill>
                  <a:srgbClr val="333333"/>
                </a:solidFill>
                <a:latin typeface="Times New Roman"/>
                <a:ea typeface="+mn-lt"/>
                <a:cs typeface="+mn-lt"/>
              </a:rPr>
              <a:t>IEEE Access</a:t>
            </a:r>
            <a:r>
              <a:rPr lang="en-US" dirty="0">
                <a:solidFill>
                  <a:srgbClr val="333333"/>
                </a:solidFill>
                <a:latin typeface="Times New Roman"/>
                <a:ea typeface="+mn-lt"/>
                <a:cs typeface="+mn-lt"/>
              </a:rPr>
              <a:t>, vol. 11, pp. 46283-46296, 2023, </a:t>
            </a:r>
            <a:r>
              <a:rPr lang="en-US" dirty="0" err="1">
                <a:solidFill>
                  <a:srgbClr val="333333"/>
                </a:solidFill>
                <a:latin typeface="Times New Roman"/>
                <a:ea typeface="+mn-lt"/>
                <a:cs typeface="+mn-lt"/>
              </a:rPr>
              <a:t>doi</a:t>
            </a:r>
            <a:r>
              <a:rPr lang="en-US" dirty="0">
                <a:solidFill>
                  <a:srgbClr val="333333"/>
                </a:solidFill>
                <a:latin typeface="Times New Roman"/>
                <a:ea typeface="+mn-lt"/>
                <a:cs typeface="+mn-lt"/>
              </a:rPr>
              <a:t>: 10.1109/ACCESS.2023.3273487.</a:t>
            </a:r>
            <a:endParaRPr lang="en-US" dirty="0"/>
          </a:p>
          <a:p>
            <a:pPr marL="342900" indent="-342900" algn="just">
              <a:buFont typeface="Arial"/>
              <a:buChar char="•"/>
            </a:pPr>
            <a:r>
              <a:rPr lang="en-US" dirty="0" err="1">
                <a:solidFill>
                  <a:srgbClr val="333333"/>
                </a:solidFill>
                <a:latin typeface="Times New Roman"/>
                <a:ea typeface="+mn-lt"/>
                <a:cs typeface="+mn-lt"/>
              </a:rPr>
              <a:t>Aledhari</a:t>
            </a:r>
            <a:r>
              <a:rPr lang="en-US" dirty="0">
                <a:solidFill>
                  <a:srgbClr val="333333"/>
                </a:solidFill>
                <a:latin typeface="Times New Roman"/>
                <a:ea typeface="+mn-lt"/>
                <a:cs typeface="+mn-lt"/>
              </a:rPr>
              <a:t>, Mohammed &amp; Razzak, Rehma. (2020). An Adaptive Segmentation Technique to Detect Brain Tumors Using 2D </a:t>
            </a:r>
            <a:r>
              <a:rPr lang="en-US" dirty="0" err="1">
                <a:solidFill>
                  <a:srgbClr val="333333"/>
                </a:solidFill>
                <a:latin typeface="Times New Roman"/>
                <a:ea typeface="+mn-lt"/>
                <a:cs typeface="+mn-lt"/>
              </a:rPr>
              <a:t>Unet</a:t>
            </a:r>
            <a:r>
              <a:rPr lang="en-US" dirty="0">
                <a:solidFill>
                  <a:srgbClr val="333333"/>
                </a:solidFill>
                <a:latin typeface="Times New Roman"/>
                <a:ea typeface="+mn-lt"/>
                <a:cs typeface="+mn-lt"/>
              </a:rPr>
              <a:t>. 2328-2334. 10.1109/BIBM49941.2020.9313547. </a:t>
            </a:r>
            <a:endParaRPr lang="en-US" dirty="0">
              <a:solidFill>
                <a:srgbClr val="333333"/>
              </a:solidFill>
              <a:latin typeface="Times New Roman"/>
              <a:ea typeface="+mn-lt"/>
              <a:cs typeface="Times New Roman"/>
            </a:endParaRPr>
          </a:p>
          <a:p>
            <a:pPr marL="342900" indent="-342900" algn="just">
              <a:buFont typeface="Arial"/>
              <a:buChar char="•"/>
            </a:pPr>
            <a:r>
              <a:rPr lang="en-US" dirty="0">
                <a:solidFill>
                  <a:srgbClr val="333333"/>
                </a:solidFill>
                <a:latin typeface="Times New Roman"/>
                <a:ea typeface="+mn-lt"/>
                <a:cs typeface="+mn-lt"/>
              </a:rPr>
              <a:t>B. S. </a:t>
            </a:r>
            <a:r>
              <a:rPr lang="en-US" dirty="0" err="1">
                <a:solidFill>
                  <a:srgbClr val="333333"/>
                </a:solidFill>
                <a:latin typeface="Times New Roman"/>
                <a:ea typeface="+mn-lt"/>
                <a:cs typeface="+mn-lt"/>
              </a:rPr>
              <a:t>Vittikop</a:t>
            </a:r>
            <a:r>
              <a:rPr lang="en-US" dirty="0">
                <a:solidFill>
                  <a:srgbClr val="333333"/>
                </a:solidFill>
                <a:latin typeface="Times New Roman"/>
                <a:ea typeface="+mn-lt"/>
                <a:cs typeface="+mn-lt"/>
              </a:rPr>
              <a:t> and S. R. Dhotre, "Automatic Segmentation of MRI Images for Brain Tumor using </a:t>
            </a:r>
            <a:r>
              <a:rPr lang="en-US" dirty="0" err="1">
                <a:solidFill>
                  <a:srgbClr val="333333"/>
                </a:solidFill>
                <a:latin typeface="Times New Roman"/>
                <a:ea typeface="+mn-lt"/>
                <a:cs typeface="+mn-lt"/>
              </a:rPr>
              <a:t>unet</a:t>
            </a:r>
            <a:r>
              <a:rPr lang="en-US" dirty="0">
                <a:solidFill>
                  <a:srgbClr val="333333"/>
                </a:solidFill>
                <a:latin typeface="Times New Roman"/>
                <a:ea typeface="+mn-lt"/>
                <a:cs typeface="+mn-lt"/>
              </a:rPr>
              <a:t>," </a:t>
            </a:r>
            <a:r>
              <a:rPr lang="en-US" i="1" dirty="0">
                <a:solidFill>
                  <a:srgbClr val="333333"/>
                </a:solidFill>
                <a:latin typeface="Times New Roman"/>
                <a:ea typeface="+mn-lt"/>
                <a:cs typeface="+mn-lt"/>
              </a:rPr>
              <a:t>2019 1st International Conference on Advances in Information Technology (ICAIT)</a:t>
            </a:r>
            <a:r>
              <a:rPr lang="en-US" dirty="0">
                <a:solidFill>
                  <a:srgbClr val="333333"/>
                </a:solidFill>
                <a:latin typeface="Times New Roman"/>
                <a:ea typeface="+mn-lt"/>
                <a:cs typeface="+mn-lt"/>
              </a:rPr>
              <a:t>, </a:t>
            </a:r>
            <a:r>
              <a:rPr lang="en-US" dirty="0" err="1">
                <a:solidFill>
                  <a:srgbClr val="333333"/>
                </a:solidFill>
                <a:latin typeface="Times New Roman"/>
                <a:ea typeface="+mn-lt"/>
                <a:cs typeface="+mn-lt"/>
              </a:rPr>
              <a:t>Chikmagalur</a:t>
            </a:r>
            <a:r>
              <a:rPr lang="en-US" dirty="0">
                <a:solidFill>
                  <a:srgbClr val="333333"/>
                </a:solidFill>
                <a:latin typeface="Times New Roman"/>
                <a:ea typeface="+mn-lt"/>
                <a:cs typeface="+mn-lt"/>
              </a:rPr>
              <a:t>, India, 2019, pp. 507-511, </a:t>
            </a:r>
            <a:r>
              <a:rPr lang="en-US" dirty="0" err="1">
                <a:solidFill>
                  <a:srgbClr val="333333"/>
                </a:solidFill>
                <a:latin typeface="Times New Roman"/>
                <a:ea typeface="+mn-lt"/>
                <a:cs typeface="+mn-lt"/>
              </a:rPr>
              <a:t>doi</a:t>
            </a:r>
            <a:r>
              <a:rPr lang="en-US" dirty="0">
                <a:solidFill>
                  <a:srgbClr val="333333"/>
                </a:solidFill>
                <a:latin typeface="Times New Roman"/>
                <a:ea typeface="+mn-lt"/>
                <a:cs typeface="+mn-lt"/>
              </a:rPr>
              <a:t>: 10.1109/ICAIT47043.2019.8987265.</a:t>
            </a:r>
          </a:p>
          <a:p>
            <a:pPr marL="342900" indent="-342900" algn="just">
              <a:buFont typeface="Arial"/>
              <a:buChar char="•"/>
            </a:pPr>
            <a:r>
              <a:rPr lang="en-US" dirty="0">
                <a:solidFill>
                  <a:srgbClr val="333333"/>
                </a:solidFill>
                <a:latin typeface="Times New Roman"/>
                <a:ea typeface="+mn-lt"/>
                <a:cs typeface="+mn-lt"/>
              </a:rPr>
              <a:t>M. Rizwan, A. Shabbir, A. R. Javed, M. Shabbir, T. Baker and D. Al-</a:t>
            </a:r>
            <a:r>
              <a:rPr lang="en-US" dirty="0" err="1">
                <a:solidFill>
                  <a:srgbClr val="333333"/>
                </a:solidFill>
                <a:latin typeface="Times New Roman"/>
                <a:ea typeface="+mn-lt"/>
                <a:cs typeface="+mn-lt"/>
              </a:rPr>
              <a:t>Jumeily</a:t>
            </a:r>
            <a:r>
              <a:rPr lang="en-US" dirty="0">
                <a:solidFill>
                  <a:srgbClr val="333333"/>
                </a:solidFill>
                <a:latin typeface="Times New Roman"/>
                <a:ea typeface="+mn-lt"/>
                <a:cs typeface="+mn-lt"/>
              </a:rPr>
              <a:t> Obe, "Brain Tumor and Glioma Grade Classification Using Gaussian Convolutional Neural Network," in </a:t>
            </a:r>
            <a:r>
              <a:rPr lang="en-US" i="1" dirty="0">
                <a:solidFill>
                  <a:srgbClr val="333333"/>
                </a:solidFill>
                <a:latin typeface="Times New Roman"/>
                <a:ea typeface="+mn-lt"/>
                <a:cs typeface="+mn-lt"/>
              </a:rPr>
              <a:t>IEEE Access</a:t>
            </a:r>
            <a:r>
              <a:rPr lang="en-US" dirty="0">
                <a:solidFill>
                  <a:srgbClr val="333333"/>
                </a:solidFill>
                <a:latin typeface="Times New Roman"/>
                <a:ea typeface="+mn-lt"/>
                <a:cs typeface="+mn-lt"/>
              </a:rPr>
              <a:t>, vol. 10, pp. 29731-29740, 2022</a:t>
            </a:r>
          </a:p>
          <a:p>
            <a:pPr marL="342900" indent="-342900" algn="just">
              <a:buFont typeface="Arial"/>
              <a:buChar char="•"/>
            </a:pPr>
            <a:r>
              <a:rPr lang="en-US" dirty="0">
                <a:solidFill>
                  <a:srgbClr val="333333"/>
                </a:solidFill>
                <a:latin typeface="Times New Roman"/>
                <a:ea typeface="+mn-lt"/>
                <a:cs typeface="Times New Roman"/>
              </a:rPr>
              <a:t>M. Ali, S. O. Gilani, A. Waris, K. Zafar and M. Jamil, "Brain </a:t>
            </a:r>
            <a:r>
              <a:rPr lang="en-US" dirty="0" err="1">
                <a:solidFill>
                  <a:srgbClr val="333333"/>
                </a:solidFill>
                <a:latin typeface="Times New Roman"/>
                <a:ea typeface="+mn-lt"/>
                <a:cs typeface="Times New Roman"/>
              </a:rPr>
              <a:t>Tumour</a:t>
            </a:r>
            <a:r>
              <a:rPr lang="en-US" dirty="0">
                <a:solidFill>
                  <a:srgbClr val="333333"/>
                </a:solidFill>
                <a:latin typeface="Times New Roman"/>
                <a:ea typeface="+mn-lt"/>
                <a:cs typeface="Times New Roman"/>
              </a:rPr>
              <a:t> Image Segmentation Using Deep Networks," in </a:t>
            </a:r>
            <a:r>
              <a:rPr lang="en-US" i="1" dirty="0">
                <a:solidFill>
                  <a:srgbClr val="333333"/>
                </a:solidFill>
                <a:latin typeface="Times New Roman"/>
                <a:ea typeface="+mn-lt"/>
                <a:cs typeface="Times New Roman"/>
              </a:rPr>
              <a:t>IEEE Access</a:t>
            </a:r>
            <a:r>
              <a:rPr lang="en-US" dirty="0">
                <a:solidFill>
                  <a:srgbClr val="333333"/>
                </a:solidFill>
                <a:latin typeface="Times New Roman"/>
                <a:ea typeface="+mn-lt"/>
                <a:cs typeface="Times New Roman"/>
              </a:rPr>
              <a:t>, vol. 8, pp. 153589-153598, 2020, </a:t>
            </a:r>
            <a:r>
              <a:rPr lang="en-US" dirty="0" err="1">
                <a:solidFill>
                  <a:srgbClr val="333333"/>
                </a:solidFill>
                <a:latin typeface="Times New Roman"/>
                <a:ea typeface="+mn-lt"/>
                <a:cs typeface="Times New Roman"/>
              </a:rPr>
              <a:t>doi</a:t>
            </a:r>
            <a:r>
              <a:rPr lang="en-US" dirty="0">
                <a:solidFill>
                  <a:srgbClr val="333333"/>
                </a:solidFill>
                <a:latin typeface="Times New Roman"/>
                <a:ea typeface="+mn-lt"/>
                <a:cs typeface="Times New Roman"/>
              </a:rPr>
              <a:t>: 10.1109/ACCESS.2020.3018160.</a:t>
            </a:r>
            <a:endParaRPr lang="en-US" dirty="0">
              <a:solidFill>
                <a:srgbClr val="333333"/>
              </a:solidFill>
              <a:latin typeface="Times New Roman"/>
              <a:ea typeface="+mn-lt"/>
              <a:cs typeface="+mn-lt"/>
            </a:endParaRPr>
          </a:p>
          <a:p>
            <a:pPr marL="342900" indent="-342900" algn="just">
              <a:buFont typeface="Arial"/>
              <a:buChar char="•"/>
            </a:pPr>
            <a:endParaRPr lang="en-US" dirty="0">
              <a:solidFill>
                <a:srgbClr val="333333"/>
              </a:solidFill>
              <a:latin typeface="Times New Roman"/>
              <a:cs typeface="Times New Roman"/>
            </a:endParaRPr>
          </a:p>
        </p:txBody>
      </p:sp>
      <p:sp>
        <p:nvSpPr>
          <p:cNvPr id="10" name="Footer Placeholder 10">
            <a:extLst>
              <a:ext uri="{FF2B5EF4-FFF2-40B4-BE49-F238E27FC236}">
                <a16:creationId xmlns:a16="http://schemas.microsoft.com/office/drawing/2014/main" id="{7984DF11-DF7E-4A63-8A0A-C41805557803}"/>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98462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00FD27-8DB0-4CB2-BD37-BEA95C6A1008}" type="slidenum">
              <a:rPr lang="en-IN" smtClean="0"/>
              <a:t>38</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t>
            </a:r>
            <a:endParaRPr lang="en-IN" dirty="0"/>
          </a:p>
        </p:txBody>
      </p:sp>
      <p:sp>
        <p:nvSpPr>
          <p:cNvPr id="2" name="Date Placeholder 1">
            <a:extLst>
              <a:ext uri="{FF2B5EF4-FFF2-40B4-BE49-F238E27FC236}">
                <a16:creationId xmlns:a16="http://schemas.microsoft.com/office/drawing/2014/main" id="{F71EC006-EAFB-4114-ADDC-5462E58E6087}"/>
              </a:ext>
            </a:extLst>
          </p:cNvPr>
          <p:cNvSpPr>
            <a:spLocks noGrp="1"/>
          </p:cNvSpPr>
          <p:nvPr>
            <p:ph type="dt" sz="half" idx="10"/>
          </p:nvPr>
        </p:nvSpPr>
        <p:spPr/>
        <p:txBody>
          <a:bodyPr/>
          <a:lstStyle/>
          <a:p>
            <a:fld id="{086619B9-6A58-4061-BD81-B7D1C687DF67}" type="datetime1">
              <a:rPr lang="en-IN" smtClean="0"/>
              <a:t>02-09-2024</a:t>
            </a:fld>
            <a:endParaRPr lang="en-IN"/>
          </a:p>
        </p:txBody>
      </p:sp>
      <p:sp>
        <p:nvSpPr>
          <p:cNvPr id="8" name="TextBox 2">
            <a:extLst>
              <a:ext uri="{FF2B5EF4-FFF2-40B4-BE49-F238E27FC236}">
                <a16:creationId xmlns:a16="http://schemas.microsoft.com/office/drawing/2014/main" id="{C6E5A09F-222F-82BC-BE80-2B02D04DF0EB}"/>
              </a:ext>
            </a:extLst>
          </p:cNvPr>
          <p:cNvSpPr txBox="1"/>
          <p:nvPr/>
        </p:nvSpPr>
        <p:spPr>
          <a:xfrm>
            <a:off x="355549" y="1763335"/>
            <a:ext cx="8432902" cy="42473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Arial"/>
              <a:buChar char="•"/>
            </a:pPr>
            <a:r>
              <a:rPr lang="en-US" dirty="0">
                <a:solidFill>
                  <a:srgbClr val="333333"/>
                </a:solidFill>
                <a:latin typeface="Times New Roman"/>
                <a:ea typeface="+mn-lt"/>
                <a:cs typeface="Times New Roman"/>
              </a:rPr>
              <a:t>K. </a:t>
            </a:r>
            <a:r>
              <a:rPr lang="en-US" dirty="0" err="1">
                <a:solidFill>
                  <a:srgbClr val="333333"/>
                </a:solidFill>
                <a:latin typeface="Times New Roman"/>
                <a:ea typeface="+mn-lt"/>
                <a:cs typeface="Times New Roman"/>
              </a:rPr>
              <a:t>Neamah</a:t>
            </a:r>
            <a:r>
              <a:rPr lang="en-US" dirty="0">
                <a:solidFill>
                  <a:srgbClr val="333333"/>
                </a:solidFill>
                <a:latin typeface="Times New Roman"/>
                <a:ea typeface="+mn-lt"/>
                <a:cs typeface="Times New Roman"/>
              </a:rPr>
              <a:t> </a:t>
            </a:r>
            <a:r>
              <a:rPr lang="en-US" i="1" dirty="0">
                <a:solidFill>
                  <a:srgbClr val="333333"/>
                </a:solidFill>
                <a:latin typeface="Times New Roman"/>
                <a:ea typeface="+mn-lt"/>
                <a:cs typeface="Times New Roman"/>
              </a:rPr>
              <a:t>et al</a:t>
            </a:r>
            <a:r>
              <a:rPr lang="en-US" dirty="0">
                <a:solidFill>
                  <a:srgbClr val="333333"/>
                </a:solidFill>
                <a:latin typeface="Times New Roman"/>
                <a:ea typeface="+mn-lt"/>
                <a:cs typeface="Times New Roman"/>
              </a:rPr>
              <a:t>., "Brain Tumor Classification and Detection Based DL Models: A Systematic Review," in </a:t>
            </a:r>
            <a:r>
              <a:rPr lang="en-US" i="1" dirty="0">
                <a:solidFill>
                  <a:srgbClr val="333333"/>
                </a:solidFill>
                <a:latin typeface="Times New Roman"/>
                <a:ea typeface="+mn-lt"/>
                <a:cs typeface="Times New Roman"/>
              </a:rPr>
              <a:t>IEEE Access</a:t>
            </a:r>
            <a:r>
              <a:rPr lang="en-US" dirty="0">
                <a:solidFill>
                  <a:srgbClr val="333333"/>
                </a:solidFill>
                <a:latin typeface="Times New Roman"/>
                <a:ea typeface="+mn-lt"/>
                <a:cs typeface="Times New Roman"/>
              </a:rPr>
              <a:t>, vol. 12, pp. 2517-2542, 2024</a:t>
            </a:r>
            <a:endParaRPr lang="en-US" dirty="0">
              <a:solidFill>
                <a:srgbClr val="333333"/>
              </a:solidFill>
              <a:latin typeface="Times New Roman"/>
              <a:ea typeface="+mn-lt"/>
              <a:cs typeface="+mn-lt"/>
            </a:endParaRPr>
          </a:p>
          <a:p>
            <a:pPr marL="285750" indent="-285750" algn="just">
              <a:buFont typeface="Arial"/>
              <a:buChar char="•"/>
            </a:pPr>
            <a:r>
              <a:rPr lang="en-US" dirty="0">
                <a:solidFill>
                  <a:srgbClr val="333333"/>
                </a:solidFill>
                <a:latin typeface="Times New Roman"/>
                <a:ea typeface="+mn-lt"/>
                <a:cs typeface="+mn-lt"/>
              </a:rPr>
              <a:t>Ullah, Faizan &amp; Nadeem, Muhammad &amp; Abrar, Muhammad &amp; Amin, Farhan &amp; Salam, Abdu &amp; Alabrah, Amerah. (2023). Evolutionary Model for Brain Cancer-Grading and Classification. IEEE Access. PP. 1-1. 10.1109/ACCESS.2023.3330919. </a:t>
            </a:r>
          </a:p>
          <a:p>
            <a:pPr marL="285750" indent="-285750" algn="just">
              <a:buFont typeface="Arial"/>
              <a:buChar char="•"/>
            </a:pPr>
            <a:r>
              <a:rPr lang="en-US" dirty="0">
                <a:solidFill>
                  <a:srgbClr val="333333"/>
                </a:solidFill>
                <a:latin typeface="Times New Roman"/>
                <a:ea typeface="+mn-lt"/>
                <a:cs typeface="+mn-lt"/>
              </a:rPr>
              <a:t>Ç. Özkaya and Ş. </a:t>
            </a:r>
            <a:r>
              <a:rPr lang="en-US" dirty="0" err="1">
                <a:solidFill>
                  <a:srgbClr val="333333"/>
                </a:solidFill>
                <a:latin typeface="Times New Roman"/>
                <a:ea typeface="+mn-lt"/>
                <a:cs typeface="+mn-lt"/>
              </a:rPr>
              <a:t>Sağiroğlu</a:t>
            </a:r>
            <a:r>
              <a:rPr lang="en-US" dirty="0">
                <a:solidFill>
                  <a:srgbClr val="333333"/>
                </a:solidFill>
                <a:latin typeface="Times New Roman"/>
                <a:ea typeface="+mn-lt"/>
                <a:cs typeface="+mn-lt"/>
              </a:rPr>
              <a:t>, "Glioma Grade Classification Using CNNs and Segmentation With an Adaptive Approach Using Histogram Features in Brain MRIs," in </a:t>
            </a:r>
            <a:r>
              <a:rPr lang="en-US" i="1" dirty="0">
                <a:solidFill>
                  <a:srgbClr val="333333"/>
                </a:solidFill>
                <a:latin typeface="Times New Roman"/>
                <a:ea typeface="+mn-lt"/>
                <a:cs typeface="+mn-lt"/>
              </a:rPr>
              <a:t>IEEE Access</a:t>
            </a:r>
            <a:r>
              <a:rPr lang="en-US" dirty="0">
                <a:solidFill>
                  <a:srgbClr val="333333"/>
                </a:solidFill>
                <a:latin typeface="Times New Roman"/>
                <a:ea typeface="+mn-lt"/>
                <a:cs typeface="+mn-lt"/>
              </a:rPr>
              <a:t>, vol. 11, pp. 52275-52287, 2023</a:t>
            </a:r>
          </a:p>
          <a:p>
            <a:pPr marL="285750" indent="-285750" algn="just">
              <a:buFont typeface="Arial"/>
              <a:buChar char="•"/>
            </a:pPr>
            <a:r>
              <a:rPr lang="en-US" dirty="0" err="1">
                <a:solidFill>
                  <a:srgbClr val="333333"/>
                </a:solidFill>
                <a:latin typeface="Times New Roman"/>
                <a:ea typeface="+mn-lt"/>
                <a:cs typeface="+mn-lt"/>
              </a:rPr>
              <a:t>Renugadevi</a:t>
            </a:r>
            <a:r>
              <a:rPr lang="en-US" dirty="0">
                <a:solidFill>
                  <a:srgbClr val="333333"/>
                </a:solidFill>
                <a:latin typeface="Times New Roman"/>
                <a:ea typeface="+mn-lt"/>
                <a:cs typeface="+mn-lt"/>
              </a:rPr>
              <a:t>, M. &amp; Kumaravelu, Narasimhan &amp; Ravikumar, CV &amp; Anbazhagan, Rajesh &amp; Pau, Giovanni &amp; Ramkumar, Kannan &amp; Abbas, Mohamed &amp; Raju, N. &amp; Satish, K. &amp; Sevugan, Prabu. (2023). Machine Learning Empowered Brain Tumor Segmentation and Grading Model for Lifetime Prediction. IEEE Access. PP. 1-1. </a:t>
            </a:r>
          </a:p>
          <a:p>
            <a:pPr marL="285750" indent="-285750" algn="just">
              <a:buFont typeface="Arial"/>
              <a:buChar char="•"/>
            </a:pPr>
            <a:r>
              <a:rPr lang="en-US" dirty="0">
                <a:solidFill>
                  <a:srgbClr val="333333"/>
                </a:solidFill>
                <a:latin typeface="Times New Roman"/>
                <a:ea typeface="+mn-lt"/>
                <a:cs typeface="+mn-lt"/>
              </a:rPr>
              <a:t>N. Feng, X. Geng and L. Qin, "Study on MRI Medical Image Segmentation Technology Based on CNN-CRF Model," in </a:t>
            </a:r>
            <a:r>
              <a:rPr lang="en-US" i="1" dirty="0">
                <a:solidFill>
                  <a:srgbClr val="333333"/>
                </a:solidFill>
                <a:latin typeface="Times New Roman"/>
                <a:ea typeface="+mn-lt"/>
                <a:cs typeface="+mn-lt"/>
              </a:rPr>
              <a:t>IEEE Access</a:t>
            </a:r>
            <a:r>
              <a:rPr lang="en-US" dirty="0">
                <a:solidFill>
                  <a:srgbClr val="333333"/>
                </a:solidFill>
                <a:latin typeface="Times New Roman"/>
                <a:ea typeface="+mn-lt"/>
                <a:cs typeface="+mn-lt"/>
              </a:rPr>
              <a:t>, vol. 8, pp. 60505-60514, 2020, </a:t>
            </a:r>
            <a:r>
              <a:rPr lang="en-US" dirty="0" err="1">
                <a:solidFill>
                  <a:srgbClr val="333333"/>
                </a:solidFill>
                <a:latin typeface="Times New Roman"/>
                <a:ea typeface="+mn-lt"/>
                <a:cs typeface="+mn-lt"/>
              </a:rPr>
              <a:t>doi</a:t>
            </a:r>
            <a:r>
              <a:rPr lang="en-US" dirty="0">
                <a:solidFill>
                  <a:srgbClr val="333333"/>
                </a:solidFill>
                <a:latin typeface="Times New Roman"/>
                <a:ea typeface="+mn-lt"/>
                <a:cs typeface="+mn-lt"/>
              </a:rPr>
              <a:t>: 10.1109/ACCESS.2020.2982197. </a:t>
            </a:r>
          </a:p>
        </p:txBody>
      </p:sp>
      <p:sp>
        <p:nvSpPr>
          <p:cNvPr id="10" name="Footer Placeholder 10">
            <a:extLst>
              <a:ext uri="{FF2B5EF4-FFF2-40B4-BE49-F238E27FC236}">
                <a16:creationId xmlns:a16="http://schemas.microsoft.com/office/drawing/2014/main" id="{D2B3D93D-C2B5-49F7-AB17-4A6057B45536}"/>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3229621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4400"/>
              <a:buNone/>
            </a:pPr>
            <a:endParaRPr sz="4400">
              <a:latin typeface="Times New Roman"/>
              <a:ea typeface="Times New Roman"/>
              <a:cs typeface="Times New Roman"/>
              <a:sym typeface="Times New Roman"/>
            </a:endParaRPr>
          </a:p>
          <a:p>
            <a:pPr marL="0" lvl="0" indent="0" algn="l" rtl="0">
              <a:spcBef>
                <a:spcPts val="880"/>
              </a:spcBef>
              <a:spcAft>
                <a:spcPts val="0"/>
              </a:spcAft>
              <a:buClr>
                <a:schemeClr val="dk1"/>
              </a:buClr>
              <a:buSzPts val="4400"/>
              <a:buNone/>
            </a:pPr>
            <a:endParaRPr sz="4400">
              <a:latin typeface="Times New Roman"/>
              <a:ea typeface="Times New Roman"/>
              <a:cs typeface="Times New Roman"/>
              <a:sym typeface="Times New Roman"/>
            </a:endParaRPr>
          </a:p>
          <a:p>
            <a:pPr marL="0" lvl="0" indent="0" algn="ctr" rtl="0">
              <a:spcBef>
                <a:spcPts val="880"/>
              </a:spcBef>
              <a:spcAft>
                <a:spcPts val="0"/>
              </a:spcAft>
              <a:buClr>
                <a:schemeClr val="dk1"/>
              </a:buClr>
              <a:buSzPts val="4400"/>
              <a:buNone/>
            </a:pPr>
            <a:r>
              <a:rPr lang="en-IN" sz="4400">
                <a:latin typeface="Times New Roman"/>
                <a:ea typeface="Times New Roman"/>
                <a:cs typeface="Times New Roman"/>
                <a:sym typeface="Times New Roman"/>
              </a:rPr>
              <a:t>THANK YOU</a:t>
            </a:r>
            <a:endParaRPr/>
          </a:p>
        </p:txBody>
      </p:sp>
      <p:sp>
        <p:nvSpPr>
          <p:cNvPr id="275" name="Google Shape;2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277" name="Google Shape;2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39</a:t>
            </a:fld>
            <a:endParaRPr/>
          </a:p>
        </p:txBody>
      </p:sp>
      <p:sp>
        <p:nvSpPr>
          <p:cNvPr id="6" name="Google Shape;98;p1">
            <a:extLst>
              <a:ext uri="{FF2B5EF4-FFF2-40B4-BE49-F238E27FC236}">
                <a16:creationId xmlns:a16="http://schemas.microsoft.com/office/drawing/2014/main" id="{D6B27187-BBCA-4660-AD05-1409A3A2ABE5}"/>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IN" sz="2400" b="1">
                <a:latin typeface="Times New Roman"/>
                <a:ea typeface="Times New Roman"/>
                <a:cs typeface="Times New Roman"/>
                <a:sym typeface="Times New Roman"/>
              </a:rPr>
              <a:t>OBJECTIVES</a:t>
            </a:r>
            <a:r>
              <a:rPr lang="en-IN"/>
              <a:t> </a:t>
            </a:r>
            <a:endParaRPr/>
          </a:p>
        </p:txBody>
      </p:sp>
      <p:sp>
        <p:nvSpPr>
          <p:cNvPr id="125" name="Google Shape;125;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sp>
        <p:nvSpPr>
          <p:cNvPr id="126" name="Google Shape;126;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9" name="Content Placeholder 2">
            <a:extLst>
              <a:ext uri="{FF2B5EF4-FFF2-40B4-BE49-F238E27FC236}">
                <a16:creationId xmlns:a16="http://schemas.microsoft.com/office/drawing/2014/main" id="{BE323695-A6D4-4596-8160-10AF6959656C}"/>
              </a:ext>
            </a:extLst>
          </p:cNvPr>
          <p:cNvSpPr>
            <a:spLocks noGrp="1"/>
          </p:cNvSpPr>
          <p:nvPr/>
        </p:nvSpPr>
        <p:spPr>
          <a:xfrm>
            <a:off x="685800" y="1700808"/>
            <a:ext cx="7772400" cy="4050792"/>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50000"/>
              </a:lnSpc>
              <a:buNone/>
            </a:pPr>
            <a:r>
              <a:rPr lang="en-IN" b="1" dirty="0">
                <a:latin typeface="Times New Roman"/>
                <a:cs typeface="Times New Roman"/>
              </a:rPr>
              <a:t>Aim of the Project:</a:t>
            </a:r>
            <a:endParaRPr lang="en-US" dirty="0"/>
          </a:p>
          <a:p>
            <a:pPr>
              <a:lnSpc>
                <a:spcPct val="150000"/>
              </a:lnSpc>
            </a:pPr>
            <a:r>
              <a:rPr lang="en-IN" sz="1800" dirty="0">
                <a:latin typeface="Times New Roman"/>
                <a:cs typeface="Times New Roman"/>
              </a:rPr>
              <a:t>To build a Lightweight hybrid model which makes the segmentation of Brain MRI easier with less GPU and memory consumption.</a:t>
            </a:r>
          </a:p>
          <a:p>
            <a:pPr marL="0" indent="0" algn="just">
              <a:lnSpc>
                <a:spcPct val="150000"/>
              </a:lnSpc>
              <a:buNone/>
            </a:pPr>
            <a:r>
              <a:rPr lang="en-US" b="1" dirty="0">
                <a:latin typeface="Times New Roman"/>
                <a:cs typeface="Times New Roman"/>
              </a:rPr>
              <a:t>Scope of the Project:</a:t>
            </a:r>
          </a:p>
          <a:p>
            <a:pPr algn="just">
              <a:lnSpc>
                <a:spcPct val="150000"/>
              </a:lnSpc>
            </a:pPr>
            <a:r>
              <a:rPr lang="en-US" sz="1800" dirty="0">
                <a:latin typeface="Times New Roman"/>
                <a:cs typeface="Times New Roman"/>
              </a:rPr>
              <a:t>The scope of brain tumor segmentation is to accurately describe the brain tumor site and find its region and surroundings</a:t>
            </a:r>
            <a:endParaRPr lang="en-US" sz="1800" b="1" dirty="0">
              <a:latin typeface="Times New Roman"/>
              <a:cs typeface="Times New Roman"/>
            </a:endParaRPr>
          </a:p>
          <a:p>
            <a:pPr algn="just">
              <a:lnSpc>
                <a:spcPct val="150000"/>
              </a:lnSpc>
            </a:pPr>
            <a:r>
              <a:rPr lang="en-US" sz="1800" dirty="0">
                <a:latin typeface="Times New Roman"/>
                <a:cs typeface="Times New Roman"/>
              </a:rPr>
              <a:t>It can even help the people who are at the earlier stage by detecting the location and extension of the tumor region</a:t>
            </a:r>
          </a:p>
          <a:p>
            <a:pPr algn="just">
              <a:lnSpc>
                <a:spcPct val="150000"/>
              </a:lnSpc>
            </a:pPr>
            <a:endParaRPr lang="en-IN" sz="1800" dirty="0">
              <a:latin typeface="Times New Roman" pitchFamily="18" charset="0"/>
              <a:cs typeface="Times New Roman" pitchFamily="18" charset="0"/>
            </a:endParaRPr>
          </a:p>
          <a:p>
            <a:pPr>
              <a:lnSpc>
                <a:spcPct val="150000"/>
              </a:lnSpc>
            </a:pPr>
            <a:endParaRPr lang="en-IN" sz="1800" dirty="0">
              <a:latin typeface="Times New Roman" pitchFamily="18" charset="0"/>
              <a:cs typeface="Times New Roman" pitchFamily="18" charset="0"/>
            </a:endParaRPr>
          </a:p>
        </p:txBody>
      </p:sp>
      <p:sp>
        <p:nvSpPr>
          <p:cNvPr id="7" name="Google Shape;98;p1">
            <a:extLst>
              <a:ext uri="{FF2B5EF4-FFF2-40B4-BE49-F238E27FC236}">
                <a16:creationId xmlns:a16="http://schemas.microsoft.com/office/drawing/2014/main" id="{9B64483F-A840-4A57-A30E-CB2A33087ED3}"/>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IN" sz="2400" b="1" dirty="0">
                <a:latin typeface="Times New Roman"/>
                <a:ea typeface="Times New Roman"/>
                <a:cs typeface="Times New Roman"/>
                <a:sym typeface="Times New Roman"/>
              </a:rPr>
              <a:t>INTRODUCTION</a:t>
            </a:r>
            <a:endParaRPr dirty="0"/>
          </a:p>
        </p:txBody>
      </p:sp>
      <p:sp>
        <p:nvSpPr>
          <p:cNvPr id="133" name="Google Shape;13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
        <p:nvSpPr>
          <p:cNvPr id="134" name="Google Shape;1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6" name="Content Placeholder 7">
            <a:extLst>
              <a:ext uri="{FF2B5EF4-FFF2-40B4-BE49-F238E27FC236}">
                <a16:creationId xmlns:a16="http://schemas.microsoft.com/office/drawing/2014/main" id="{BA6D82E8-3404-4C1F-BAD8-A59D08770CEB}"/>
              </a:ext>
            </a:extLst>
          </p:cNvPr>
          <p:cNvSpPr>
            <a:spLocks noGrp="1"/>
          </p:cNvSpPr>
          <p:nvPr/>
        </p:nvSpPr>
        <p:spPr>
          <a:xfrm>
            <a:off x="345057" y="1435204"/>
            <a:ext cx="8479764" cy="468339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lnSpc>
                <a:spcPct val="150000"/>
              </a:lnSpc>
            </a:pPr>
            <a:r>
              <a:rPr lang="en-US" sz="1800" dirty="0">
                <a:latin typeface="Times New Roman"/>
                <a:cs typeface="Times New Roman"/>
              </a:rPr>
              <a:t>Over the past few decades, the field of medical imaging has undergone a revolution with the application of machine learning and deep learning algorithms for the segmentation, identification, and prediction of patient survival from tumors or other diseases. ​ </a:t>
            </a:r>
          </a:p>
          <a:p>
            <a:pPr algn="just">
              <a:lnSpc>
                <a:spcPct val="150000"/>
              </a:lnSpc>
              <a:buClr>
                <a:srgbClr val="9E3611"/>
              </a:buClr>
            </a:pPr>
            <a:r>
              <a:rPr lang="en-US" sz="1800" dirty="0">
                <a:latin typeface="Times New Roman"/>
                <a:cs typeface="Times New Roman"/>
              </a:rPr>
              <a:t>In addition, it helps doctors make an early diagnosis of malignant brain tumors, thus improving the prognosis. Gliomas occur most often in adults and are thought to arise from glial cells and invade adjacent tissues. ​ </a:t>
            </a:r>
          </a:p>
          <a:p>
            <a:pPr algn="just">
              <a:lnSpc>
                <a:spcPct val="150000"/>
              </a:lnSpc>
              <a:buClr>
                <a:srgbClr val="9E3611"/>
              </a:buClr>
            </a:pPr>
            <a:r>
              <a:rPr lang="en-US" sz="1800" dirty="0">
                <a:latin typeface="Times New Roman"/>
                <a:cs typeface="Times New Roman"/>
              </a:rPr>
              <a:t>The primary brain tumor is a glioma. High-Grade Glioblastoma (HGG) and Low-Grade Glioblastoma (LGG) are two other subtypes of glioma. While radiologists manually reviewed Magnetic Resonance Imaging (MRI) modalities to generate quantitative information, segmentation of 2D modalities is cumbersome, with variations and errors.</a:t>
            </a:r>
          </a:p>
        </p:txBody>
      </p:sp>
      <p:sp>
        <p:nvSpPr>
          <p:cNvPr id="7" name="Google Shape;98;p1">
            <a:extLst>
              <a:ext uri="{FF2B5EF4-FFF2-40B4-BE49-F238E27FC236}">
                <a16:creationId xmlns:a16="http://schemas.microsoft.com/office/drawing/2014/main" id="{23DC2D71-951A-4E70-A00A-C2E2BE4D391B}"/>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IN" sz="2400" b="1" dirty="0">
                <a:latin typeface="Times New Roman"/>
                <a:ea typeface="Times New Roman"/>
                <a:cs typeface="Times New Roman"/>
                <a:sym typeface="Times New Roman"/>
              </a:rPr>
              <a:t>INTRODUCTION</a:t>
            </a:r>
            <a:endParaRPr dirty="0"/>
          </a:p>
        </p:txBody>
      </p:sp>
      <p:sp>
        <p:nvSpPr>
          <p:cNvPr id="133" name="Google Shape;13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
        <p:nvSpPr>
          <p:cNvPr id="134" name="Google Shape;1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a:t>17-04-2023</a:t>
            </a:r>
            <a:endParaRPr/>
          </a:p>
        </p:txBody>
      </p:sp>
      <p:sp>
        <p:nvSpPr>
          <p:cNvPr id="7" name="Content Placeholder 7">
            <a:extLst>
              <a:ext uri="{FF2B5EF4-FFF2-40B4-BE49-F238E27FC236}">
                <a16:creationId xmlns:a16="http://schemas.microsoft.com/office/drawing/2014/main" id="{3519CB32-98B8-4934-978E-93C7DC34A873}"/>
              </a:ext>
            </a:extLst>
          </p:cNvPr>
          <p:cNvSpPr>
            <a:spLocks noGrp="1"/>
          </p:cNvSpPr>
          <p:nvPr/>
        </p:nvSpPr>
        <p:spPr>
          <a:xfrm>
            <a:off x="319178" y="1694815"/>
            <a:ext cx="8505643" cy="2972490"/>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lnSpc>
                <a:spcPct val="150000"/>
              </a:lnSpc>
              <a:buClr>
                <a:srgbClr val="9E3611"/>
              </a:buClr>
            </a:pPr>
            <a:r>
              <a:rPr lang="en-US" sz="1800" dirty="0">
                <a:latin typeface="Times New Roman"/>
                <a:cs typeface="Times New Roman"/>
              </a:rPr>
              <a:t>This challenge is further heightened if tumors vary in size, shape, and location. Tumor-like cells can appear anywhere in brain tissue and can vary in size, appearance, and shape, and it is difficult to automatically segment brain tumors and their subregions. CNNs of different architectures have and use automatic segmentation. </a:t>
            </a:r>
            <a:endParaRPr lang="en-US" dirty="0">
              <a:latin typeface="Times New Roman"/>
              <a:cs typeface="Times New Roman"/>
            </a:endParaRPr>
          </a:p>
          <a:p>
            <a:pPr algn="just">
              <a:lnSpc>
                <a:spcPct val="150000"/>
              </a:lnSpc>
              <a:buClr>
                <a:srgbClr val="9E3611"/>
              </a:buClr>
            </a:pPr>
            <a:r>
              <a:rPr lang="en-US" sz="1800" dirty="0">
                <a:latin typeface="Times New Roman"/>
                <a:cs typeface="Times New Roman"/>
              </a:rPr>
              <a:t>We made a lightweight U-NET architecture by integrating SE block to help physicians improve their performance by performing analyses with the automatic and intelligent systems provided.</a:t>
            </a:r>
          </a:p>
          <a:p>
            <a:pPr algn="just">
              <a:lnSpc>
                <a:spcPct val="150000"/>
              </a:lnSpc>
              <a:buClr>
                <a:srgbClr val="9E3611"/>
              </a:buClr>
            </a:pPr>
            <a:endParaRPr lang="en-US" sz="1800" dirty="0">
              <a:latin typeface="Times New Roman"/>
              <a:cs typeface="Times New Roman"/>
            </a:endParaRPr>
          </a:p>
        </p:txBody>
      </p:sp>
      <p:sp>
        <p:nvSpPr>
          <p:cNvPr id="8" name="Google Shape;98;p1">
            <a:extLst>
              <a:ext uri="{FF2B5EF4-FFF2-40B4-BE49-F238E27FC236}">
                <a16:creationId xmlns:a16="http://schemas.microsoft.com/office/drawing/2014/main" id="{23D478F8-5531-4F65-9163-92703F8B5E62}"/>
              </a:ext>
            </a:extLst>
          </p:cNvPr>
          <p:cNvSpPr txBox="1">
            <a:spLocks noGrp="1"/>
          </p:cNvSpPr>
          <p:nvPr>
            <p:ph type="ftr" idx="11"/>
          </p:nvPr>
        </p:nvSpPr>
        <p:spPr>
          <a:xfrm>
            <a:off x="2209362" y="6356350"/>
            <a:ext cx="4725277" cy="41215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dirty="0"/>
              <a:t>BATCH NO: 2     DEPARTMENT OF COMPUTER SCIENCE &amp; ENGINEERING</a:t>
            </a:r>
            <a:endParaRPr dirty="0"/>
          </a:p>
        </p:txBody>
      </p:sp>
    </p:spTree>
    <p:extLst>
      <p:ext uri="{BB962C8B-B14F-4D97-AF65-F5344CB8AC3E}">
        <p14:creationId xmlns:p14="http://schemas.microsoft.com/office/powerpoint/2010/main" val="423687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INTRODUCTION</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7</a:t>
            </a:fld>
            <a:endParaRPr lang="en-IN"/>
          </a:p>
        </p:txBody>
      </p:sp>
      <p:sp>
        <p:nvSpPr>
          <p:cNvPr id="3" name="Date Placeholder 2">
            <a:extLst>
              <a:ext uri="{FF2B5EF4-FFF2-40B4-BE49-F238E27FC236}">
                <a16:creationId xmlns:a16="http://schemas.microsoft.com/office/drawing/2014/main" id="{8D3D199F-6940-4C5A-A62B-E35449563DCB}"/>
              </a:ext>
            </a:extLst>
          </p:cNvPr>
          <p:cNvSpPr>
            <a:spLocks noGrp="1"/>
          </p:cNvSpPr>
          <p:nvPr>
            <p:ph type="dt" sz="half" idx="10"/>
          </p:nvPr>
        </p:nvSpPr>
        <p:spPr/>
        <p:txBody>
          <a:bodyPr/>
          <a:lstStyle/>
          <a:p>
            <a:fld id="{D15006FB-6B1F-4BAF-B192-CC53CBB43D0B}" type="datetime1">
              <a:rPr lang="en-IN" smtClean="0"/>
              <a:t>02-09-2024</a:t>
            </a:fld>
            <a:endParaRPr lang="en-IN"/>
          </a:p>
        </p:txBody>
      </p:sp>
      <p:sp>
        <p:nvSpPr>
          <p:cNvPr id="7" name="Content Placeholder 7">
            <a:extLst>
              <a:ext uri="{FF2B5EF4-FFF2-40B4-BE49-F238E27FC236}">
                <a16:creationId xmlns:a16="http://schemas.microsoft.com/office/drawing/2014/main" id="{68AAE522-A949-F081-A96D-9598F1CC05EE}"/>
              </a:ext>
            </a:extLst>
          </p:cNvPr>
          <p:cNvSpPr>
            <a:spLocks noGrp="1"/>
          </p:cNvSpPr>
          <p:nvPr/>
        </p:nvSpPr>
        <p:spPr>
          <a:xfrm>
            <a:off x="319178" y="1556792"/>
            <a:ext cx="8505643" cy="2972490"/>
          </a:xfrm>
          <a:prstGeom prst="rect">
            <a:avLst/>
          </a:prstGeom>
        </p:spPr>
        <p:txBody>
          <a:bodyPr vert="horz" lIns="91440" tIns="45720" rIns="91440" bIns="45720" rtlCol="0" anchor="t">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lnSpc>
                <a:spcPct val="150000"/>
              </a:lnSpc>
              <a:buClr>
                <a:srgbClr val="9E3611"/>
              </a:buClr>
            </a:pPr>
            <a:r>
              <a:rPr lang="en-US" sz="1800" dirty="0">
                <a:latin typeface="Times New Roman"/>
                <a:cs typeface="Times New Roman"/>
              </a:rPr>
              <a:t>This challenge is further heightened if tumors vary in size, shape, and location. Tumor-like cells can appear anywhere in brain tissue and can vary in size, appearance, and shape, and it is difficult to automatically segment brain tumors and their subregions. CNNs of different architectures have and use automatic segmentation. </a:t>
            </a:r>
            <a:endParaRPr lang="en-US" dirty="0">
              <a:latin typeface="Times New Roman"/>
              <a:cs typeface="Times New Roman"/>
            </a:endParaRPr>
          </a:p>
          <a:p>
            <a:pPr algn="just">
              <a:lnSpc>
                <a:spcPct val="150000"/>
              </a:lnSpc>
              <a:buClr>
                <a:srgbClr val="9E3611"/>
              </a:buClr>
            </a:pPr>
            <a:r>
              <a:rPr lang="en-US" sz="1800" dirty="0">
                <a:latin typeface="Times New Roman"/>
                <a:cs typeface="Times New Roman"/>
              </a:rPr>
              <a:t>We made a lightweight U-NET architecture by integrating SE block to help physicians improve their performance by performing analyses with the automatic and intelligent systems provided.</a:t>
            </a:r>
          </a:p>
          <a:p>
            <a:pPr algn="just">
              <a:lnSpc>
                <a:spcPct val="150000"/>
              </a:lnSpc>
              <a:buClr>
                <a:srgbClr val="9E3611"/>
              </a:buClr>
            </a:pPr>
            <a:endParaRPr lang="en-US" sz="1800" dirty="0">
              <a:latin typeface="Times New Roman"/>
              <a:cs typeface="Times New Roman"/>
            </a:endParaRPr>
          </a:p>
        </p:txBody>
      </p:sp>
      <p:sp>
        <p:nvSpPr>
          <p:cNvPr id="8" name="Footer Placeholder 10">
            <a:extLst>
              <a:ext uri="{FF2B5EF4-FFF2-40B4-BE49-F238E27FC236}">
                <a16:creationId xmlns:a16="http://schemas.microsoft.com/office/drawing/2014/main" id="{99E7ABEA-1BB9-4EC0-AC98-8923A830C9B6}"/>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122172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00FD27-8DB0-4CB2-BD37-BEA95C6A1008}" type="slidenum">
              <a:rPr lang="en-IN" smtClean="0"/>
              <a:t>8</a:t>
            </a:fld>
            <a:endParaRPr lang="en-IN"/>
          </a:p>
        </p:txBody>
      </p:sp>
      <p:sp>
        <p:nvSpPr>
          <p:cNvPr id="3" name="Date Placeholder 2">
            <a:extLst>
              <a:ext uri="{FF2B5EF4-FFF2-40B4-BE49-F238E27FC236}">
                <a16:creationId xmlns:a16="http://schemas.microsoft.com/office/drawing/2014/main" id="{C0008E33-90FB-4B49-80F3-837A7E748E15}"/>
              </a:ext>
            </a:extLst>
          </p:cNvPr>
          <p:cNvSpPr>
            <a:spLocks noGrp="1"/>
          </p:cNvSpPr>
          <p:nvPr>
            <p:ph type="dt" sz="half" idx="10"/>
          </p:nvPr>
        </p:nvSpPr>
        <p:spPr/>
        <p:txBody>
          <a:bodyPr/>
          <a:lstStyle/>
          <a:p>
            <a:fld id="{23487455-39B1-44D9-9F6E-ECDF7C5FCF41}" type="datetime1">
              <a:rPr lang="en-IN" smtClean="0"/>
              <a:t>02-09-2024</a:t>
            </a:fld>
            <a:endParaRPr lang="en-IN"/>
          </a:p>
        </p:txBody>
      </p:sp>
      <p:sp>
        <p:nvSpPr>
          <p:cNvPr id="11" name="Title 4">
            <a:extLst>
              <a:ext uri="{FF2B5EF4-FFF2-40B4-BE49-F238E27FC236}">
                <a16:creationId xmlns:a16="http://schemas.microsoft.com/office/drawing/2014/main" id="{E3781CCB-961B-485D-B424-914BEA7ACD94}"/>
              </a:ext>
            </a:extLst>
          </p:cNvPr>
          <p:cNvSpPr>
            <a:spLocks noGrp="1"/>
          </p:cNvSpPr>
          <p:nvPr/>
        </p:nvSpPr>
        <p:spPr>
          <a:xfrm>
            <a:off x="450479" y="308741"/>
            <a:ext cx="8229600" cy="1368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2400" b="1">
                <a:latin typeface="Times New Roman" pitchFamily="18" charset="0"/>
                <a:cs typeface="Times New Roman" pitchFamily="18" charset="0"/>
              </a:rPr>
              <a:t>LITERATURE REVIEW</a:t>
            </a:r>
            <a:endParaRPr lang="en-US" sz="2400" b="1"/>
          </a:p>
        </p:txBody>
      </p:sp>
      <p:sp>
        <p:nvSpPr>
          <p:cNvPr id="12" name="TextBox 1">
            <a:extLst>
              <a:ext uri="{FF2B5EF4-FFF2-40B4-BE49-F238E27FC236}">
                <a16:creationId xmlns:a16="http://schemas.microsoft.com/office/drawing/2014/main" id="{435CFF7C-A21B-6F30-AA4C-68B813F52A25}"/>
              </a:ext>
            </a:extLst>
          </p:cNvPr>
          <p:cNvSpPr txBox="1"/>
          <p:nvPr/>
        </p:nvSpPr>
        <p:spPr>
          <a:xfrm>
            <a:off x="450479" y="1741040"/>
            <a:ext cx="808658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dirty="0">
                <a:solidFill>
                  <a:srgbClr val="333333"/>
                </a:solidFill>
                <a:latin typeface="Times New Roman"/>
                <a:cs typeface="Times New Roman"/>
              </a:rPr>
              <a:t>H. A. Hafeez </a:t>
            </a:r>
            <a:r>
              <a:rPr lang="en-US" b="1" i="1" dirty="0">
                <a:solidFill>
                  <a:srgbClr val="333333"/>
                </a:solidFill>
                <a:latin typeface="Times New Roman"/>
                <a:cs typeface="Times New Roman"/>
              </a:rPr>
              <a:t>et al</a:t>
            </a:r>
            <a:r>
              <a:rPr lang="en-US" b="1" dirty="0">
                <a:solidFill>
                  <a:srgbClr val="333333"/>
                </a:solidFill>
                <a:latin typeface="Times New Roman"/>
                <a:cs typeface="Times New Roman"/>
              </a:rPr>
              <a:t>., "A CNN-Model to Classify Low-Grade and High-Grade Glioma From MRI Images," in </a:t>
            </a:r>
            <a:r>
              <a:rPr lang="en-US" b="1" i="1" dirty="0">
                <a:solidFill>
                  <a:srgbClr val="333333"/>
                </a:solidFill>
                <a:latin typeface="Times New Roman"/>
                <a:cs typeface="Times New Roman"/>
              </a:rPr>
              <a:t>IEEE Access</a:t>
            </a:r>
            <a:r>
              <a:rPr lang="en-US" b="1" dirty="0">
                <a:solidFill>
                  <a:srgbClr val="333333"/>
                </a:solidFill>
                <a:latin typeface="Times New Roman"/>
                <a:cs typeface="Times New Roman"/>
              </a:rPr>
              <a:t>, vol. 11, pp. 46283-46296, 2023,   </a:t>
            </a:r>
          </a:p>
        </p:txBody>
      </p:sp>
      <p:sp>
        <p:nvSpPr>
          <p:cNvPr id="13" name="TextBox 6">
            <a:extLst>
              <a:ext uri="{FF2B5EF4-FFF2-40B4-BE49-F238E27FC236}">
                <a16:creationId xmlns:a16="http://schemas.microsoft.com/office/drawing/2014/main" id="{73A781AC-F0CE-F16A-2F49-5EDA4E2E64E2}"/>
              </a:ext>
            </a:extLst>
          </p:cNvPr>
          <p:cNvSpPr txBox="1"/>
          <p:nvPr/>
        </p:nvSpPr>
        <p:spPr>
          <a:xfrm>
            <a:off x="455297" y="2815516"/>
            <a:ext cx="7754835" cy="21198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a:buChar char="•"/>
            </a:pPr>
            <a:r>
              <a:rPr lang="en-US" dirty="0">
                <a:latin typeface="Times New Roman"/>
                <a:cs typeface="Times New Roman"/>
              </a:rPr>
              <a:t>Model : CNN &amp; SVM</a:t>
            </a:r>
            <a:endParaRPr lang="en-US">
              <a:latin typeface="Times New Roman"/>
              <a:cs typeface="Times New Roman"/>
            </a:endParaRPr>
          </a:p>
          <a:p>
            <a:pPr marL="285750" indent="-285750" algn="just">
              <a:lnSpc>
                <a:spcPct val="150000"/>
              </a:lnSpc>
              <a:buFont typeface="Arial"/>
              <a:buChar char="•"/>
            </a:pPr>
            <a:r>
              <a:rPr lang="en-US" dirty="0">
                <a:latin typeface="Times New Roman"/>
                <a:ea typeface="+mn-lt"/>
                <a:cs typeface="+mn-lt"/>
              </a:rPr>
              <a:t>The design and development of a CNN-based lightweighted model with 12 layers and 0.287 million parameters</a:t>
            </a:r>
          </a:p>
          <a:p>
            <a:pPr marL="285750" indent="-285750" algn="just">
              <a:lnSpc>
                <a:spcPct val="150000"/>
              </a:lnSpc>
              <a:buFont typeface="Arial"/>
              <a:buChar char="•"/>
            </a:pPr>
            <a:r>
              <a:rPr lang="en-US" dirty="0">
                <a:latin typeface="Times New Roman"/>
                <a:ea typeface="+mn-lt"/>
                <a:cs typeface="+mn-lt"/>
              </a:rPr>
              <a:t>They classify the images with dimensions 256 × 256 image</a:t>
            </a:r>
          </a:p>
          <a:p>
            <a:pPr marL="285750" indent="-285750" algn="just">
              <a:lnSpc>
                <a:spcPct val="150000"/>
              </a:lnSpc>
              <a:buFont typeface="Arial"/>
              <a:buChar char="•"/>
            </a:pPr>
            <a:r>
              <a:rPr lang="en-US" dirty="0">
                <a:latin typeface="Times New Roman"/>
                <a:cs typeface="Times New Roman"/>
              </a:rPr>
              <a:t>Accuracy : 81 %</a:t>
            </a:r>
          </a:p>
        </p:txBody>
      </p:sp>
      <p:sp>
        <p:nvSpPr>
          <p:cNvPr id="14" name="Footer Placeholder 10">
            <a:extLst>
              <a:ext uri="{FF2B5EF4-FFF2-40B4-BE49-F238E27FC236}">
                <a16:creationId xmlns:a16="http://schemas.microsoft.com/office/drawing/2014/main" id="{9D9D6F96-BF55-405C-81D3-664ABD450258}"/>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219692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B73949-5E12-44B9-9B9F-06E798FDBB8B}"/>
              </a:ext>
            </a:extLst>
          </p:cNvPr>
          <p:cNvSpPr>
            <a:spLocks noGrp="1"/>
          </p:cNvSpPr>
          <p:nvPr>
            <p:ph type="dt" sz="half" idx="10"/>
          </p:nvPr>
        </p:nvSpPr>
        <p:spPr/>
        <p:txBody>
          <a:bodyPr/>
          <a:lstStyle/>
          <a:p>
            <a:fld id="{DFB176AE-A2F7-48FF-8D57-374ABD9244C2}" type="datetime1">
              <a:rPr lang="en-IN" smtClean="0"/>
              <a:t>02-09-2024</a:t>
            </a:fld>
            <a:endParaRPr lang="en-IN"/>
          </a:p>
        </p:txBody>
      </p:sp>
      <p:sp>
        <p:nvSpPr>
          <p:cNvPr id="6" name="Slide Number Placeholder 5">
            <a:extLst>
              <a:ext uri="{FF2B5EF4-FFF2-40B4-BE49-F238E27FC236}">
                <a16:creationId xmlns:a16="http://schemas.microsoft.com/office/drawing/2014/main" id="{013FDE1E-19B1-44BC-AF79-A96FDBB750D3}"/>
              </a:ext>
            </a:extLst>
          </p:cNvPr>
          <p:cNvSpPr>
            <a:spLocks noGrp="1"/>
          </p:cNvSpPr>
          <p:nvPr>
            <p:ph type="sldNum" sz="quarter" idx="12"/>
          </p:nvPr>
        </p:nvSpPr>
        <p:spPr/>
        <p:txBody>
          <a:bodyPr/>
          <a:lstStyle/>
          <a:p>
            <a:fld id="{669AD40C-E5A7-4132-A31D-54A4D1BB6E89}" type="slidenum">
              <a:rPr lang="en-IN" smtClean="0"/>
              <a:t>9</a:t>
            </a:fld>
            <a:endParaRPr lang="en-IN"/>
          </a:p>
        </p:txBody>
      </p:sp>
      <p:sp>
        <p:nvSpPr>
          <p:cNvPr id="7" name="Title 4">
            <a:extLst>
              <a:ext uri="{FF2B5EF4-FFF2-40B4-BE49-F238E27FC236}">
                <a16:creationId xmlns:a16="http://schemas.microsoft.com/office/drawing/2014/main" id="{FD3FEE8B-F553-4C70-A312-7DBBEC07A424}"/>
              </a:ext>
            </a:extLst>
          </p:cNvPr>
          <p:cNvSpPr>
            <a:spLocks noGrp="1"/>
          </p:cNvSpPr>
          <p:nvPr/>
        </p:nvSpPr>
        <p:spPr>
          <a:xfrm>
            <a:off x="452382" y="346161"/>
            <a:ext cx="8229600" cy="1368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2400" b="1">
                <a:latin typeface="Times New Roman" pitchFamily="18" charset="0"/>
                <a:cs typeface="Times New Roman" pitchFamily="18" charset="0"/>
              </a:rPr>
              <a:t>LITERATURE REVIEW</a:t>
            </a:r>
            <a:endParaRPr lang="en-US" sz="2400" b="1"/>
          </a:p>
        </p:txBody>
      </p:sp>
      <p:sp>
        <p:nvSpPr>
          <p:cNvPr id="8" name="TextBox 1">
            <a:extLst>
              <a:ext uri="{FF2B5EF4-FFF2-40B4-BE49-F238E27FC236}">
                <a16:creationId xmlns:a16="http://schemas.microsoft.com/office/drawing/2014/main" id="{435CFF7C-A21B-6F30-AA4C-68B813F52A25}"/>
              </a:ext>
            </a:extLst>
          </p:cNvPr>
          <p:cNvSpPr txBox="1"/>
          <p:nvPr/>
        </p:nvSpPr>
        <p:spPr>
          <a:xfrm>
            <a:off x="451954" y="1772816"/>
            <a:ext cx="8086584"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err="1">
                <a:solidFill>
                  <a:srgbClr val="333333"/>
                </a:solidFill>
                <a:latin typeface="Times New Roman"/>
                <a:cs typeface="Times New Roman"/>
              </a:rPr>
              <a:t>Aledhari</a:t>
            </a:r>
            <a:r>
              <a:rPr lang="en-US" b="1">
                <a:solidFill>
                  <a:srgbClr val="333333"/>
                </a:solidFill>
                <a:latin typeface="Times New Roman"/>
                <a:cs typeface="Times New Roman"/>
              </a:rPr>
              <a:t>, Mohammed &amp; Razzak, Rehma. (2020). An Adaptive Segmentation Technique to Detect Brain Tumors Using 2D </a:t>
            </a:r>
            <a:r>
              <a:rPr lang="en-US" b="1" err="1">
                <a:solidFill>
                  <a:srgbClr val="333333"/>
                </a:solidFill>
                <a:latin typeface="Times New Roman"/>
                <a:cs typeface="Times New Roman"/>
              </a:rPr>
              <a:t>Unet</a:t>
            </a:r>
            <a:r>
              <a:rPr lang="en-US" b="1">
                <a:solidFill>
                  <a:srgbClr val="333333"/>
                </a:solidFill>
                <a:latin typeface="Times New Roman"/>
                <a:cs typeface="Times New Roman"/>
              </a:rPr>
              <a:t>. 2328-2334.</a:t>
            </a:r>
            <a:endParaRPr lang="en-US" b="1">
              <a:latin typeface="Times New Roman"/>
              <a:cs typeface="Times New Roman"/>
            </a:endParaRPr>
          </a:p>
        </p:txBody>
      </p:sp>
      <p:sp>
        <p:nvSpPr>
          <p:cNvPr id="9" name="TextBox 7">
            <a:extLst>
              <a:ext uri="{FF2B5EF4-FFF2-40B4-BE49-F238E27FC236}">
                <a16:creationId xmlns:a16="http://schemas.microsoft.com/office/drawing/2014/main" id="{D8AA4A1D-7FF4-AFC9-2C82-7A9A8F5B662C}"/>
              </a:ext>
            </a:extLst>
          </p:cNvPr>
          <p:cNvSpPr txBox="1"/>
          <p:nvPr/>
        </p:nvSpPr>
        <p:spPr>
          <a:xfrm>
            <a:off x="457200" y="2852936"/>
            <a:ext cx="8071136" cy="25355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150000"/>
              </a:lnSpc>
              <a:buFont typeface="Arial"/>
              <a:buChar char="•"/>
            </a:pPr>
            <a:r>
              <a:rPr lang="en-US" dirty="0">
                <a:latin typeface="Times New Roman"/>
                <a:cs typeface="Times New Roman"/>
              </a:rPr>
              <a:t>Model : 2D UNET (</a:t>
            </a:r>
            <a:r>
              <a:rPr lang="en-US" dirty="0">
                <a:latin typeface="Times New Roman"/>
                <a:ea typeface="+mn-lt"/>
                <a:cs typeface="Times New Roman"/>
              </a:rPr>
              <a:t>R</a:t>
            </a:r>
            <a:r>
              <a:rPr lang="en-US" dirty="0">
                <a:latin typeface="Times New Roman"/>
                <a:ea typeface="+mn-lt"/>
                <a:cs typeface="+mn-lt"/>
              </a:rPr>
              <a:t>esidual</a:t>
            </a:r>
            <a:r>
              <a:rPr lang="en-US" dirty="0">
                <a:latin typeface="Times New Roman"/>
                <a:cs typeface="Times New Roman"/>
              </a:rPr>
              <a:t> Block)</a:t>
            </a:r>
            <a:endParaRPr lang="en-US">
              <a:latin typeface="Times New Roman"/>
              <a:cs typeface="Times New Roman"/>
            </a:endParaRPr>
          </a:p>
          <a:p>
            <a:pPr marL="285750" indent="-285750" algn="just">
              <a:lnSpc>
                <a:spcPct val="150000"/>
              </a:lnSpc>
              <a:buFont typeface="Arial"/>
              <a:buChar char="•"/>
            </a:pPr>
            <a:r>
              <a:rPr lang="en-US" dirty="0">
                <a:latin typeface="Times New Roman"/>
                <a:ea typeface="+mn-lt"/>
                <a:cs typeface="+mn-lt"/>
              </a:rPr>
              <a:t>This paper involves the detailed comparison between 2D-Unets and 2D-RUNets for the purposes of segmenting a whole high-grade glioma (HGG) using the metrics of Jaccard’s similarity, recall, specificity, and precision</a:t>
            </a:r>
            <a:endParaRPr lang="en-US">
              <a:latin typeface="Times New Roman"/>
              <a:cs typeface="Times New Roman"/>
            </a:endParaRPr>
          </a:p>
          <a:p>
            <a:pPr marL="285750" indent="-285750" algn="just">
              <a:lnSpc>
                <a:spcPct val="150000"/>
              </a:lnSpc>
              <a:buFont typeface="Arial"/>
              <a:buChar char="•"/>
            </a:pPr>
            <a:r>
              <a:rPr lang="en-US" dirty="0">
                <a:latin typeface="Times New Roman"/>
                <a:cs typeface="Times New Roman"/>
              </a:rPr>
              <a:t>Dataset : </a:t>
            </a:r>
            <a:r>
              <a:rPr lang="en-US" err="1">
                <a:latin typeface="Times New Roman"/>
                <a:cs typeface="Times New Roman"/>
              </a:rPr>
              <a:t>BraTS</a:t>
            </a:r>
            <a:endParaRPr lang="en-US">
              <a:latin typeface="Times New Roman"/>
              <a:cs typeface="Times New Roman"/>
            </a:endParaRPr>
          </a:p>
          <a:p>
            <a:pPr marL="285750" indent="-285750" algn="just">
              <a:lnSpc>
                <a:spcPct val="150000"/>
              </a:lnSpc>
              <a:buFont typeface="Arial"/>
              <a:buChar char="•"/>
            </a:pPr>
            <a:r>
              <a:rPr lang="en-US" dirty="0">
                <a:latin typeface="Times New Roman"/>
                <a:cs typeface="Times New Roman"/>
              </a:rPr>
              <a:t>F1 Score – 37%, IOU – 79%, Precision – 41%, Specificity – 100%</a:t>
            </a:r>
          </a:p>
        </p:txBody>
      </p:sp>
      <p:sp>
        <p:nvSpPr>
          <p:cNvPr id="10" name="Footer Placeholder 10">
            <a:extLst>
              <a:ext uri="{FF2B5EF4-FFF2-40B4-BE49-F238E27FC236}">
                <a16:creationId xmlns:a16="http://schemas.microsoft.com/office/drawing/2014/main" id="{5BDD7A89-7D51-4116-9BE1-562CA3D6D23F}"/>
              </a:ext>
            </a:extLst>
          </p:cNvPr>
          <p:cNvSpPr>
            <a:spLocks noGrp="1"/>
          </p:cNvSpPr>
          <p:nvPr>
            <p:ph type="ftr" sz="quarter" idx="11"/>
          </p:nvPr>
        </p:nvSpPr>
        <p:spPr>
          <a:xfrm>
            <a:off x="2551956" y="6341570"/>
            <a:ext cx="4900364" cy="365125"/>
          </a:xfrm>
        </p:spPr>
        <p:txBody>
          <a:bodyPr/>
          <a:lstStyle/>
          <a:p>
            <a:r>
              <a:rPr lang="en-IN" dirty="0"/>
              <a:t>BATCH NO: 2        DEPARTMENT OF COMPUTER SCIENCE &amp; ENGINEERING</a:t>
            </a:r>
          </a:p>
        </p:txBody>
      </p:sp>
    </p:spTree>
    <p:extLst>
      <p:ext uri="{BB962C8B-B14F-4D97-AF65-F5344CB8AC3E}">
        <p14:creationId xmlns:p14="http://schemas.microsoft.com/office/powerpoint/2010/main" val="26746094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2800</Words>
  <Application>Microsoft Office PowerPoint</Application>
  <PresentationFormat>On-screen Show (4:3)</PresentationFormat>
  <Paragraphs>292</Paragraphs>
  <Slides>39</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Times New Roman</vt:lpstr>
      <vt:lpstr>Wingdings</vt:lpstr>
      <vt:lpstr>Office Theme</vt:lpstr>
      <vt:lpstr>PowerPoint Presentation</vt:lpstr>
      <vt:lpstr>PowerPoint Presentation</vt:lpstr>
      <vt:lpstr>ABSTRACT</vt:lpstr>
      <vt:lpstr>OBJECTIVES </vt:lpstr>
      <vt:lpstr>INTRODUCTION</vt:lpstr>
      <vt:lpstr>INTRODUCTION</vt:lpstr>
      <vt:lpstr>INTRODUCTION</vt:lpstr>
      <vt:lpstr>PowerPoint Presentation</vt:lpstr>
      <vt:lpstr>PowerPoint Presentation</vt:lpstr>
      <vt:lpstr>PowerPoint Presentation</vt:lpstr>
      <vt:lpstr>PowerPoint Presentation</vt:lpstr>
      <vt:lpstr>DESIGN AND METHODOLOGIES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STANDARDS &amp; POLICIES</vt:lpstr>
      <vt:lpstr>IMPLEMENTATION</vt:lpstr>
      <vt:lpstr>PowerPoint Presentation</vt:lpstr>
      <vt:lpstr>TESTING</vt:lpstr>
      <vt:lpstr>UNIT TESTING</vt:lpstr>
      <vt:lpstr>INTEGRATION TESTING</vt:lpstr>
      <vt:lpstr>SYSTEM TESTING</vt:lpstr>
      <vt:lpstr>PowerPoint Presentation</vt:lpstr>
      <vt:lpstr>PowerPoint Presentation</vt:lpstr>
      <vt:lpstr>CONCLUSION</vt:lpstr>
      <vt:lpstr>FUTURE ENHANCEMENTS</vt:lpstr>
      <vt:lpstr>WEB REFERENCES/VIDEO LINKS</vt:lpstr>
      <vt:lpstr>PLAGIARISM REPORT OF PPT</vt:lpstr>
      <vt:lpstr>CONFERENCE &amp; JOURNAL PUBLICATION</vt:lpstr>
      <vt:lpstr>GITHUB LINK</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Logeshwaran K S</cp:lastModifiedBy>
  <cp:revision>19</cp:revision>
  <dcterms:created xsi:type="dcterms:W3CDTF">2020-03-05T03:47:09Z</dcterms:created>
  <dcterms:modified xsi:type="dcterms:W3CDTF">2024-09-02T09:42:12Z</dcterms:modified>
</cp:coreProperties>
</file>